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3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5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6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7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8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9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0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4611" r:id="rId1"/>
  </p:sldMasterIdLst>
  <p:notesMasterIdLst>
    <p:notesMasterId r:id="rId18"/>
  </p:notesMasterIdLst>
  <p:handoutMasterIdLst>
    <p:handoutMasterId r:id="rId19"/>
  </p:handoutMasterIdLst>
  <p:sldIdLst>
    <p:sldId id="281" r:id="rId2"/>
    <p:sldId id="258" r:id="rId3"/>
    <p:sldId id="259" r:id="rId4"/>
    <p:sldId id="260" r:id="rId5"/>
    <p:sldId id="288" r:id="rId6"/>
    <p:sldId id="289" r:id="rId7"/>
    <p:sldId id="290" r:id="rId8"/>
    <p:sldId id="291" r:id="rId9"/>
    <p:sldId id="263" r:id="rId10"/>
    <p:sldId id="265" r:id="rId11"/>
    <p:sldId id="285" r:id="rId12"/>
    <p:sldId id="287" r:id="rId13"/>
    <p:sldId id="266" r:id="rId14"/>
    <p:sldId id="282" r:id="rId15"/>
    <p:sldId id="261" r:id="rId16"/>
    <p:sldId id="262" r:id="rId17"/>
  </p:sldIdLst>
  <p:sldSz cx="12192000" cy="6858000"/>
  <p:notesSz cx="6858000" cy="9144000"/>
  <p:custDataLst>
    <p:tags r:id="rId2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3FED9AA-6A97-45FF-BCF1-DBD9CFBE798F}">
          <p14:sldIdLst>
            <p14:sldId id="281"/>
          </p14:sldIdLst>
        </p14:section>
        <p14:section name="Section 1" id="{2A7242DC-929E-4579-8F10-2B02EF80F144}">
          <p14:sldIdLst>
            <p14:sldId id="258"/>
            <p14:sldId id="259"/>
            <p14:sldId id="260"/>
            <p14:sldId id="288"/>
          </p14:sldIdLst>
        </p14:section>
        <p14:section name="Section 3" id="{FD1E6B44-63E4-4285-A079-29EC5D274920}">
          <p14:sldIdLst>
            <p14:sldId id="289"/>
            <p14:sldId id="290"/>
            <p14:sldId id="291"/>
            <p14:sldId id="263"/>
            <p14:sldId id="265"/>
            <p14:sldId id="285"/>
            <p14:sldId id="287"/>
          </p14:sldIdLst>
        </p14:section>
        <p14:section name="Section 4" id="{BD0AB789-343F-4F3E-AB6C-9DEB37B93BF8}">
          <p14:sldIdLst>
            <p14:sldId id="266"/>
          </p14:sldIdLst>
        </p14:section>
        <p14:section name="Section 5" id="{0BFC7D8E-3B14-43D9-B493-FEE6E58FE399}">
          <p14:sldIdLst>
            <p14:sldId id="282"/>
          </p14:sldIdLst>
        </p14:section>
        <p14:section name="Section 2" id="{166B4E13-456F-4DE7-8043-47B198AC9D32}">
          <p14:sldIdLst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5F74"/>
    <a:srgbClr val="EBBADB"/>
    <a:srgbClr val="FDAF1F"/>
    <a:srgbClr val="C57C86"/>
    <a:srgbClr val="F08310"/>
    <a:srgbClr val="EB51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39DD9DD-9E6C-4910-8AC0-68ADFF6A6AFC}">
  <a:tblStyle styleId="{839DD9DD-9E6C-4910-8AC0-68ADFF6A6AFC}" styleName="Level up! PowerPoin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9525" cap="flat" cmpd="sng" algn="ctr">
              <a:solidFill>
                <a:schemeClr val="accent5"/>
              </a:solidFill>
            </a:ln>
          </a:bottom>
          <a:insideH>
            <a:ln w="9525" cap="flat" cmpd="sng" algn="ctr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</a:tcStyle>
    </a:band2H>
    <a:band1V>
      <a:tcStyle>
        <a:tcBdr/>
        <a:fill>
          <a:noFill/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/>
        <a:fill>
          <a:noFill/>
        </a:fill>
      </a:tcStyle>
    </a:lastRow>
    <a:firstRow>
      <a:tcTxStyle b="on"/>
      <a:tcStyle>
        <a:tcBdr>
          <a:bottom>
            <a:ln w="9525" cap="flat" cmpd="sng" algn="ctr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38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2184" y="8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291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r">
              <a:defRPr sz="1200"/>
            </a:lvl1pPr>
          </a:lstStyle>
          <a:p>
            <a:fld id="{0E12572B-F973-4732-A453-119EA490170A}" type="datetimeFigureOut">
              <a:rPr lang="en-US" smtClean="0"/>
              <a:t>6/13/2023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r">
              <a:defRPr sz="1200"/>
            </a:lvl1pPr>
          </a:lstStyle>
          <a:p>
            <a:fld id="{8BB83C12-F094-4EDD-ABDC-7BADBDED57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8789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r">
              <a:defRPr sz="1200"/>
            </a:lvl1pPr>
          </a:lstStyle>
          <a:p>
            <a:fld id="{3A8927E5-BED3-44D0-9ADF-FA873E1D6DAF}" type="datetimeFigureOut">
              <a:rPr lang="en-US" smtClean="0"/>
              <a:t>6/13/2023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numCol="1" rtlCol="0" anchor="ctr"/>
          <a:lstStyle/>
          <a:p>
            <a:endParaRPr lang="en-GB" alt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numCol="1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r">
              <a:defRPr sz="1200"/>
            </a:lvl1pPr>
          </a:lstStyle>
          <a:p>
            <a:fld id="{7324DA73-AE27-4433-BD53-3E1DB61918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885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5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19045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14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870016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15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497407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6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91031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7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585088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8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76352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9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35490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10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176703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11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04453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12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825431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13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600260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6/13/2023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015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6/13/2023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916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6/13/2023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3965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6/13/2023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8158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6/13/2023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4967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6/13/2023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8109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6/13/2023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1259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3842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766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780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407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6/13/2023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073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6/13/2023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314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6/13/2023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464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6BCE5-2DD4-475E-A37A-5EE65B04C653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75521-559C-4DCD-92B8-3170932EE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348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6/13/2023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484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6/13/2023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413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7ECE2914-4E17-487A-A4E5-C87617449E51}" type="datetimeFigureOut">
              <a:rPr lang="en-US" smtClean="0"/>
              <a:pPr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B5DBA997-E43B-D1B3-63AC-10063296A76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32505515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" imgW="451" imgH="450" progId="TCLayout.ActiveDocument.1">
                  <p:embed/>
                </p:oleObj>
              </mc:Choice>
              <mc:Fallback>
                <p:oleObj name="think-cell Slide" r:id="rId22" imgW="451" imgH="450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D9B85F3-989A-F90C-9A68-5D855DDB4C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033E6AFB-740A-1BA2-C070-CE0CACB8A69E}"/>
              </a:ext>
            </a:extLst>
          </p:cNvPr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kern="0" baseline="0" dirty="0" err="1">
              <a:solidFill>
                <a:schemeClr val="tx1"/>
              </a:solidFill>
              <a:latin typeface="Segoe UI Black" panose="020B0A02040204020203" pitchFamily="34" charset="0"/>
              <a:ea typeface="+mj-ea"/>
              <a:cs typeface="+mj-cs"/>
              <a:sym typeface="Segoe UI Black" panose="020B0A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0A57DF-BD50-462C-F8C1-972B1B876332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1009789" y="384048"/>
            <a:ext cx="711200" cy="61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1728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12" r:id="rId1"/>
    <p:sldLayoutId id="2147484613" r:id="rId2"/>
    <p:sldLayoutId id="2147484614" r:id="rId3"/>
    <p:sldLayoutId id="2147484615" r:id="rId4"/>
    <p:sldLayoutId id="2147484616" r:id="rId5"/>
    <p:sldLayoutId id="2147484617" r:id="rId6"/>
    <p:sldLayoutId id="2147484618" r:id="rId7"/>
    <p:sldLayoutId id="2147484619" r:id="rId8"/>
    <p:sldLayoutId id="2147484620" r:id="rId9"/>
    <p:sldLayoutId id="2147484621" r:id="rId10"/>
    <p:sldLayoutId id="2147484622" r:id="rId11"/>
    <p:sldLayoutId id="2147484623" r:id="rId12"/>
    <p:sldLayoutId id="2147484624" r:id="rId13"/>
    <p:sldLayoutId id="2147484625" r:id="rId14"/>
    <p:sldLayoutId id="2147484626" r:id="rId15"/>
    <p:sldLayoutId id="2147484627" r:id="rId16"/>
    <p:sldLayoutId id="214748462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9.jp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7.bin"/><Relationship Id="rId4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.jp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7.bin"/><Relationship Id="rId4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3.jp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7.bin"/><Relationship Id="rId4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4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8.bin"/><Relationship Id="rId4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4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8.bin"/><Relationship Id="rId4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5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9.bin"/><Relationship Id="rId4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10.bin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7.jfif"/><Relationship Id="rId5" Type="http://schemas.openxmlformats.org/officeDocument/2006/relationships/image" Target="../media/image5.emf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8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9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5.bin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jp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jp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7.bin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jp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5.bin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B42406-1146-411C-988F-90739C5E3194}"/>
              </a:ext>
            </a:extLst>
          </p:cNvPr>
          <p:cNvSpPr txBox="1"/>
          <p:nvPr/>
        </p:nvSpPr>
        <p:spPr>
          <a:xfrm>
            <a:off x="1241954" y="668111"/>
            <a:ext cx="48540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Presentation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B660C1-6C1F-4C1D-9FB9-4FDCE3984E24}"/>
              </a:ext>
            </a:extLst>
          </p:cNvPr>
          <p:cNvSpPr txBox="1"/>
          <p:nvPr/>
        </p:nvSpPr>
        <p:spPr>
          <a:xfrm>
            <a:off x="671984" y="4374919"/>
            <a:ext cx="410752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lo-LA" b="1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ນາງ ຄຳບາງ ທອງມີໄຊ</a:t>
            </a:r>
            <a:endParaRPr lang="en-US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lo-LA" b="1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ນາງ ວະນິດາ ຈຳປາທອງ</a:t>
            </a:r>
            <a:r>
              <a:rPr lang="en-US" b="1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                                       </a:t>
            </a:r>
          </a:p>
          <a:p>
            <a:pPr marL="514350" indent="-514350">
              <a:buFont typeface="+mj-lt"/>
              <a:buAutoNum type="arabicPeriod"/>
            </a:pPr>
            <a:r>
              <a:rPr lang="lo-LA" b="1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ນາງ ເສົາວະດີ ພົມມະວົງ</a:t>
            </a:r>
            <a:endParaRPr lang="en-US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lo-LA" b="1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ທ້າວ ວິພະຈັນ ພອນສຳເລັດ</a:t>
            </a:r>
            <a:endParaRPr lang="en-US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lo-LA" b="1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ທ້າວ ໄພທອງ ປັນຍາໄຊ</a:t>
            </a:r>
            <a:endParaRPr lang="en-US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lo-LA" b="1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ນາງ ນິພາພອນ ແກ້ວດວງສີ</a:t>
            </a:r>
            <a:endParaRPr lang="en-US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endParaRPr lang="en-US" sz="2000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8E1C3F3-C63A-433E-93C4-7CFBD1A506BA}"/>
              </a:ext>
            </a:extLst>
          </p:cNvPr>
          <p:cNvSpPr txBox="1">
            <a:spLocks/>
          </p:cNvSpPr>
          <p:nvPr/>
        </p:nvSpPr>
        <p:spPr>
          <a:xfrm>
            <a:off x="671984" y="2924511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lo-LA" sz="2800" dirty="0">
                <a:latin typeface="Phetsarath OT" pitchFamily="2" charset="0"/>
                <a:cs typeface="Phetsarath OT" pitchFamily="2" charset="0"/>
              </a:rPr>
              <a:t>ຫົວຂໍ້: ບໍລິສັດ </a:t>
            </a:r>
            <a:r>
              <a:rPr lang="en-US" sz="2800" dirty="0">
                <a:latin typeface="Phetsarath OT" pitchFamily="2" charset="0"/>
                <a:cs typeface="Phetsarath OT" pitchFamily="2" charset="0"/>
              </a:rPr>
              <a:t>BMW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552B1D89-94A7-4DDE-A82F-069A1ACE5E0C}"/>
              </a:ext>
            </a:extLst>
          </p:cNvPr>
          <p:cNvSpPr txBox="1">
            <a:spLocks/>
          </p:cNvSpPr>
          <p:nvPr/>
        </p:nvSpPr>
        <p:spPr>
          <a:xfrm>
            <a:off x="642248" y="2412848"/>
            <a:ext cx="5181599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o-LA" dirty="0">
                <a:latin typeface="Phetsarath OT" pitchFamily="2" charset="0"/>
                <a:cs typeface="Phetsarath OT" pitchFamily="2" charset="0"/>
              </a:rPr>
              <a:t>ສອນໂດຍ: ອາຈານ ແກ້ວລັດດາ ຫຼຽນປະເສີດ.</a:t>
            </a:r>
            <a:endParaRPr kumimoji="0" lang="en-US" i="0" u="none" strike="noStrike" kern="1200" normalizeH="0" baseline="0" noProof="0" dirty="0">
              <a:uLnTx/>
              <a:uFillTx/>
              <a:latin typeface="Phetsarath OT" pitchFamily="2" charset="0"/>
              <a:cs typeface="Phetsarath OT" pitchFamily="2" charset="0"/>
            </a:endParaRPr>
          </a:p>
        </p:txBody>
      </p:sp>
      <p:sp>
        <p:nvSpPr>
          <p:cNvPr id="19" name="Subtitle 10">
            <a:extLst>
              <a:ext uri="{FF2B5EF4-FFF2-40B4-BE49-F238E27FC236}">
                <a16:creationId xmlns:a16="http://schemas.microsoft.com/office/drawing/2014/main" id="{A95C5D19-B5B5-401D-A51A-08F30962E07D}"/>
              </a:ext>
            </a:extLst>
          </p:cNvPr>
          <p:cNvSpPr txBox="1">
            <a:spLocks/>
          </p:cNvSpPr>
          <p:nvPr/>
        </p:nvSpPr>
        <p:spPr>
          <a:xfrm>
            <a:off x="642249" y="1843376"/>
            <a:ext cx="5181600" cy="3810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lo-LA" sz="2400" dirty="0">
                <a:latin typeface="Phetsarath OT" pitchFamily="2" charset="0"/>
                <a:cs typeface="Phetsarath OT" pitchFamily="2" charset="0"/>
              </a:rPr>
              <a:t>ບົດລາຍງານ ວິຊາ: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Principles of Marketing</a:t>
            </a:r>
            <a:r>
              <a:rPr lang="lo-LA" sz="2000" dirty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000" dirty="0">
              <a:latin typeface="Phetsarath OT" pitchFamily="2" charset="0"/>
              <a:cs typeface="Phetsarath OT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4E898C-90C8-4386-B407-C4C0307401E4}"/>
              </a:ext>
            </a:extLst>
          </p:cNvPr>
          <p:cNvSpPr txBox="1"/>
          <p:nvPr/>
        </p:nvSpPr>
        <p:spPr>
          <a:xfrm>
            <a:off x="248110" y="3649120"/>
            <a:ext cx="1719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o-LA" sz="2400" dirty="0">
                <a:latin typeface="Phetsarath OT" pitchFamily="2" charset="0"/>
                <a:cs typeface="Phetsarath OT" pitchFamily="2" charset="0"/>
              </a:rPr>
              <a:t>ກຸ່ມ</a:t>
            </a:r>
            <a:r>
              <a:rPr lang="en-US" sz="2400" dirty="0">
                <a:latin typeface="Phetsarath OT" pitchFamily="2" charset="0"/>
                <a:cs typeface="Phetsarath OT" pitchFamily="2" charset="0"/>
              </a:rPr>
              <a:t> 1</a:t>
            </a:r>
            <a:r>
              <a:rPr lang="lo-LA" sz="2400" dirty="0">
                <a:latin typeface="Phetsarath OT" pitchFamily="2" charset="0"/>
                <a:cs typeface="Phetsarath OT" pitchFamily="2" charset="0"/>
              </a:rPr>
              <a:t> </a:t>
            </a:r>
            <a:r>
              <a:rPr lang="en-US" sz="2400" dirty="0">
                <a:latin typeface="Times New Roman" pitchFamily="18" charset="0"/>
                <a:cs typeface="Phetsarath OT" pitchFamily="2" charset="0"/>
              </a:rPr>
              <a:t>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19B32E-2D45-4201-9F4E-F711EB2ED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871" y="1443659"/>
            <a:ext cx="4333756" cy="43337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99123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">
            <a:extLst>
              <a:ext uri="{FF2B5EF4-FFF2-40B4-BE49-F238E27FC236}">
                <a16:creationId xmlns:a16="http://schemas.microsoft.com/office/drawing/2014/main" id="{049327D6-C978-4CAA-BB54-B4B481904724}"/>
              </a:ext>
            </a:extLst>
          </p:cNvPr>
          <p:cNvGrpSpPr/>
          <p:nvPr/>
        </p:nvGrpSpPr>
        <p:grpSpPr>
          <a:xfrm rot="5400000">
            <a:off x="4976976" y="-346920"/>
            <a:ext cx="6868104" cy="7561943"/>
            <a:chOff x="0" y="0"/>
            <a:chExt cx="7292791" cy="7468781"/>
          </a:xfrm>
        </p:grpSpPr>
        <p:sp>
          <p:nvSpPr>
            <p:cNvPr id="26" name="Freeform 3">
              <a:extLst>
                <a:ext uri="{FF2B5EF4-FFF2-40B4-BE49-F238E27FC236}">
                  <a16:creationId xmlns:a16="http://schemas.microsoft.com/office/drawing/2014/main" id="{0A980911-C06B-426E-BA2D-0E9D2C72769A}"/>
                </a:ext>
              </a:extLst>
            </p:cNvPr>
            <p:cNvSpPr/>
            <p:nvPr/>
          </p:nvSpPr>
          <p:spPr>
            <a:xfrm>
              <a:off x="0" y="0"/>
              <a:ext cx="7292791" cy="7468781"/>
            </a:xfrm>
            <a:custGeom>
              <a:avLst/>
              <a:gdLst/>
              <a:ahLst/>
              <a:cxnLst/>
              <a:rect l="l" t="t" r="r" b="b"/>
              <a:pathLst>
                <a:path w="7292791" h="7468781">
                  <a:moveTo>
                    <a:pt x="0" y="0"/>
                  </a:moveTo>
                  <a:lnTo>
                    <a:pt x="7292791" y="0"/>
                  </a:lnTo>
                  <a:lnTo>
                    <a:pt x="7292791" y="7468781"/>
                  </a:lnTo>
                  <a:lnTo>
                    <a:pt x="0" y="7468781"/>
                  </a:lnTo>
                  <a:close/>
                </a:path>
              </a:pathLst>
            </a:custGeom>
            <a:solidFill>
              <a:srgbClr val="B59C81"/>
            </a:solidFill>
          </p:spPr>
        </p:sp>
      </p:grpSp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852804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!!Oval 8">
            <a:extLst>
              <a:ext uri="{FF2B5EF4-FFF2-40B4-BE49-F238E27FC236}">
                <a16:creationId xmlns:a16="http://schemas.microsoft.com/office/drawing/2014/main" id="{67191FB7-1694-4872-81F9-FE7754259935}"/>
              </a:ext>
            </a:extLst>
          </p:cNvPr>
          <p:cNvSpPr/>
          <p:nvPr/>
        </p:nvSpPr>
        <p:spPr>
          <a:xfrm>
            <a:off x="5421215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8" name="!!Oval 17">
            <a:extLst>
              <a:ext uri="{FF2B5EF4-FFF2-40B4-BE49-F238E27FC236}">
                <a16:creationId xmlns:a16="http://schemas.microsoft.com/office/drawing/2014/main" id="{3ADE76D0-3EF0-4443-9FE4-F69DF5A6352C}"/>
              </a:ext>
            </a:extLst>
          </p:cNvPr>
          <p:cNvSpPr/>
          <p:nvPr/>
        </p:nvSpPr>
        <p:spPr>
          <a:xfrm>
            <a:off x="5772342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9" name="!!Oval 18">
            <a:extLst>
              <a:ext uri="{FF2B5EF4-FFF2-40B4-BE49-F238E27FC236}">
                <a16:creationId xmlns:a16="http://schemas.microsoft.com/office/drawing/2014/main" id="{80E8ABFB-5DA4-4C32-AD2D-EF2F8AC7D995}"/>
              </a:ext>
            </a:extLst>
          </p:cNvPr>
          <p:cNvSpPr/>
          <p:nvPr/>
        </p:nvSpPr>
        <p:spPr>
          <a:xfrm>
            <a:off x="6123469" y="5809130"/>
            <a:ext cx="228600" cy="228600"/>
          </a:xfrm>
          <a:prstGeom prst="ellipse">
            <a:avLst/>
          </a:prstGeom>
          <a:solidFill>
            <a:srgbClr val="079B84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185DD9D-8871-414C-A4F6-F52E6DE69C3A}"/>
              </a:ext>
            </a:extLst>
          </p:cNvPr>
          <p:cNvSpPr/>
          <p:nvPr/>
        </p:nvSpPr>
        <p:spPr>
          <a:xfrm>
            <a:off x="6474596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3C524F8-51A9-4142-B10B-2FCD35209B09}"/>
              </a:ext>
            </a:extLst>
          </p:cNvPr>
          <p:cNvSpPr/>
          <p:nvPr/>
        </p:nvSpPr>
        <p:spPr>
          <a:xfrm>
            <a:off x="6825722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184087C-95F7-481E-AB38-E0F9F79989F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0158"/>
          <a:stretch/>
        </p:blipFill>
        <p:spPr>
          <a:xfrm>
            <a:off x="508872" y="491366"/>
            <a:ext cx="4531902" cy="2808359"/>
          </a:xfrm>
          <a:prstGeom prst="ellipse">
            <a:avLst/>
          </a:prstGeom>
          <a:ln>
            <a:solidFill>
              <a:schemeClr val="bg2"/>
            </a:solidFill>
          </a:ln>
        </p:spPr>
      </p:pic>
      <p:sp>
        <p:nvSpPr>
          <p:cNvPr id="16" name="Footnote">
            <a:extLst>
              <a:ext uri="{FF2B5EF4-FFF2-40B4-BE49-F238E27FC236}">
                <a16:creationId xmlns:a16="http://schemas.microsoft.com/office/drawing/2014/main" id="{A6C80493-CC48-49B0-810A-422E497551EF}"/>
              </a:ext>
            </a:extLst>
          </p:cNvPr>
          <p:cNvSpPr/>
          <p:nvPr/>
        </p:nvSpPr>
        <p:spPr>
          <a:xfrm>
            <a:off x="5421214" y="6392226"/>
            <a:ext cx="4259459" cy="123111"/>
          </a:xfrm>
          <a:prstGeom prst="rect">
            <a:avLst/>
          </a:prstGeom>
        </p:spPr>
        <p:txBody>
          <a:bodyPr vert="horz" lIns="0" tIns="0" rIns="0" bIns="0" numCol="1" rtlCol="0" anchor="b" anchorCtr="0">
            <a:spAutoFit/>
          </a:bodyPr>
          <a:lstStyle/>
          <a:p>
            <a:r>
              <a:rPr lang="en-US" sz="800" kern="0" dirty="0"/>
              <a:t>Source: pexels.com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189943-D6D4-4194-968A-9E17EAA2EEEA}"/>
              </a:ext>
            </a:extLst>
          </p:cNvPr>
          <p:cNvSpPr txBox="1"/>
          <p:nvPr/>
        </p:nvSpPr>
        <p:spPr>
          <a:xfrm>
            <a:off x="5505623" y="1187289"/>
            <a:ext cx="3191579" cy="369332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lo-LA" altLang="de-DE" sz="24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3) ຊັບພະຍາກອນມະນຸດ</a:t>
            </a:r>
            <a:endParaRPr lang="de-DE" altLang="de-DE" sz="2400" spc="3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F34E3B-2A15-4BDE-8572-D12ACF1EEDB8}"/>
              </a:ext>
            </a:extLst>
          </p:cNvPr>
          <p:cNvSpPr txBox="1"/>
          <p:nvPr/>
        </p:nvSpPr>
        <p:spPr>
          <a:xfrm>
            <a:off x="5505623" y="1825322"/>
            <a:ext cx="5887267" cy="923330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	</a:t>
            </a:r>
            <a:r>
              <a:rPr lang="en-US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BMW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ມີການຄັດເລືອກພະນັກງານທີ່ມີຄຸນນະພາບ ແລະ ມີການວາງແຜນວຽກຕາມໜ້າທີ່ຂອງແຕ່ລະຄົນ ເພື່ອໃຫ້ວຽກດຳເນີນໄປເປັນລະບົບລະບຽບ ແລະ ມີປະສິດທິພາບສູງ.</a:t>
            </a:r>
            <a:endParaRPr lang="de-DE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26FE05-01A8-47FE-9AF2-F9B52B38272A}"/>
              </a:ext>
            </a:extLst>
          </p:cNvPr>
          <p:cNvSpPr/>
          <p:nvPr/>
        </p:nvSpPr>
        <p:spPr>
          <a:xfrm>
            <a:off x="5478557" y="3299725"/>
            <a:ext cx="12987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thaiDist"/>
            <a:r>
              <a:rPr lang="lo-LA" altLang="de-DE" sz="24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4) ທີ່ຕັ້ງ</a:t>
            </a:r>
            <a:endParaRPr lang="de-DE" altLang="de-DE" sz="2400" spc="3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2C7256-60FB-4210-A976-57E4E84A14AA}"/>
              </a:ext>
            </a:extLst>
          </p:cNvPr>
          <p:cNvSpPr/>
          <p:nvPr/>
        </p:nvSpPr>
        <p:spPr>
          <a:xfrm>
            <a:off x="5447756" y="3885054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algn="thaiDist"/>
            <a:r>
              <a:rPr lang="en-US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 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ມີສຳນັກງານໃຫຍ່ຕັ້ງຢູ່ໃນເມືອງມິວນິກ ປະເທດເຢຍລະມັນ ແລະ ຍັງມີໂຮງງານຜະລິດ 31 ແຫ່ງ ເຊິ່ງມີສູນນຳເຂົ້າໃນປະເທດລາວແມ່ນ ບໍລິສັດ </a:t>
            </a:r>
            <a:r>
              <a:rPr lang="en-US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Premium Auto Laos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ຕັ້ງຢູ່ບ້ານໜອງບອນ ,ເມືອງໄຊເສດຖາ,ນະຄອນຫຼວງວຽງຈັນ.ເຟສບຸກ </a:t>
            </a:r>
            <a:r>
              <a:rPr lang="en-US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BMW Laos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ໂທ 021 455 031ວ໋ອດແອັບ 020 5795 5555</a:t>
            </a:r>
            <a:endParaRPr lang="en-US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CF20C3-95AA-46F4-9CC4-91D55EA3A4C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48244" y="3654677"/>
            <a:ext cx="4476626" cy="2737549"/>
          </a:xfrm>
          <a:prstGeom prst="ellipse">
            <a:avLst/>
          </a:prstGeom>
          <a:ln>
            <a:solidFill>
              <a:schemeClr val="bg2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22429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!!Oval 8">
            <a:extLst>
              <a:ext uri="{FF2B5EF4-FFF2-40B4-BE49-F238E27FC236}">
                <a16:creationId xmlns:a16="http://schemas.microsoft.com/office/drawing/2014/main" id="{67191FB7-1694-4872-81F9-FE7754259935}"/>
              </a:ext>
            </a:extLst>
          </p:cNvPr>
          <p:cNvSpPr/>
          <p:nvPr/>
        </p:nvSpPr>
        <p:spPr>
          <a:xfrm>
            <a:off x="5421215" y="6190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8" name="!!Oval 17">
            <a:extLst>
              <a:ext uri="{FF2B5EF4-FFF2-40B4-BE49-F238E27FC236}">
                <a16:creationId xmlns:a16="http://schemas.microsoft.com/office/drawing/2014/main" id="{3ADE76D0-3EF0-4443-9FE4-F69DF5A6352C}"/>
              </a:ext>
            </a:extLst>
          </p:cNvPr>
          <p:cNvSpPr/>
          <p:nvPr/>
        </p:nvSpPr>
        <p:spPr>
          <a:xfrm>
            <a:off x="5772342" y="6190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9" name="!!Oval 18">
            <a:extLst>
              <a:ext uri="{FF2B5EF4-FFF2-40B4-BE49-F238E27FC236}">
                <a16:creationId xmlns:a16="http://schemas.microsoft.com/office/drawing/2014/main" id="{80E8ABFB-5DA4-4C32-AD2D-EF2F8AC7D995}"/>
              </a:ext>
            </a:extLst>
          </p:cNvPr>
          <p:cNvSpPr/>
          <p:nvPr/>
        </p:nvSpPr>
        <p:spPr>
          <a:xfrm>
            <a:off x="6123469" y="6190130"/>
            <a:ext cx="228600" cy="228600"/>
          </a:xfrm>
          <a:prstGeom prst="ellipse">
            <a:avLst/>
          </a:prstGeom>
          <a:solidFill>
            <a:srgbClr val="079B84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185DD9D-8871-414C-A4F6-F52E6DE69C3A}"/>
              </a:ext>
            </a:extLst>
          </p:cNvPr>
          <p:cNvSpPr/>
          <p:nvPr/>
        </p:nvSpPr>
        <p:spPr>
          <a:xfrm>
            <a:off x="6474596" y="6190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3C524F8-51A9-4142-B10B-2FCD35209B09}"/>
              </a:ext>
            </a:extLst>
          </p:cNvPr>
          <p:cNvSpPr/>
          <p:nvPr/>
        </p:nvSpPr>
        <p:spPr>
          <a:xfrm>
            <a:off x="6825722" y="6190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184087C-95F7-481E-AB38-E0F9F79989F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99110" y="419100"/>
            <a:ext cx="4189834" cy="2705100"/>
          </a:xfrm>
          <a:prstGeom prst="ellipse">
            <a:avLst/>
          </a:prstGeom>
          <a:ln>
            <a:solidFill>
              <a:schemeClr val="bg2"/>
            </a:solidFill>
          </a:ln>
        </p:spPr>
      </p:pic>
      <p:sp>
        <p:nvSpPr>
          <p:cNvPr id="16" name="Footnote">
            <a:extLst>
              <a:ext uri="{FF2B5EF4-FFF2-40B4-BE49-F238E27FC236}">
                <a16:creationId xmlns:a16="http://schemas.microsoft.com/office/drawing/2014/main" id="{A6C80493-CC48-49B0-810A-422E497551EF}"/>
              </a:ext>
            </a:extLst>
          </p:cNvPr>
          <p:cNvSpPr/>
          <p:nvPr/>
        </p:nvSpPr>
        <p:spPr>
          <a:xfrm>
            <a:off x="5421214" y="6570026"/>
            <a:ext cx="4259459" cy="123111"/>
          </a:xfrm>
          <a:prstGeom prst="rect">
            <a:avLst/>
          </a:prstGeom>
        </p:spPr>
        <p:txBody>
          <a:bodyPr vert="horz" lIns="0" tIns="0" rIns="0" bIns="0" numCol="1" rtlCol="0" anchor="b" anchorCtr="0">
            <a:spAutoFit/>
          </a:bodyPr>
          <a:lstStyle/>
          <a:p>
            <a:r>
              <a:rPr lang="en-US" sz="800" kern="0" dirty="0"/>
              <a:t>Source: pexels.com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189943-D6D4-4194-968A-9E17EAA2EEEA}"/>
              </a:ext>
            </a:extLst>
          </p:cNvPr>
          <p:cNvSpPr txBox="1"/>
          <p:nvPr/>
        </p:nvSpPr>
        <p:spPr>
          <a:xfrm>
            <a:off x="5429167" y="635604"/>
            <a:ext cx="6022483" cy="369332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lo-LA" altLang="de-DE" sz="24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5) ຄວາມສາມາດໃນການວິໄຈ ແລະ ພັດທະນາ</a:t>
            </a:r>
            <a:endParaRPr lang="de-DE" altLang="de-DE" sz="2400" spc="3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F34E3B-2A15-4BDE-8572-D12ACF1EEDB8}"/>
              </a:ext>
            </a:extLst>
          </p:cNvPr>
          <p:cNvSpPr txBox="1"/>
          <p:nvPr/>
        </p:nvSpPr>
        <p:spPr>
          <a:xfrm>
            <a:off x="5496774" y="1250556"/>
            <a:ext cx="5887267" cy="923330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thaiDist"/>
            <a:r>
              <a:rPr lang="en-US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    BMW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ມີການວິໄຈພັດທະນານະວັດຕະກຳໃໝ່ໆທີ່ທັນສະໄໝເຂົ້າໃນການຜະລິດ ໃຫ້ມີຄຸນນະພາບສູງຂຶ້ນ , ມີຄວາມທັນສະໄໝສະດວກສະບາຍໃນການນຳໃຊ້</a:t>
            </a:r>
            <a:endParaRPr lang="de-DE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A20449-7FEA-48B3-8F2B-3AB84DEEC4D0}"/>
              </a:ext>
            </a:extLst>
          </p:cNvPr>
          <p:cNvSpPr/>
          <p:nvPr/>
        </p:nvSpPr>
        <p:spPr>
          <a:xfrm>
            <a:off x="5388936" y="2419001"/>
            <a:ext cx="31790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o-LA" altLang="de-DE" sz="24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6) ພາບພົດຂອງບໍລິສັດ</a:t>
            </a:r>
            <a:endParaRPr lang="de-DE" altLang="de-DE" sz="2400" spc="3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30BC50-7F50-49C0-B2CB-E9A22B05E2F2}"/>
              </a:ext>
            </a:extLst>
          </p:cNvPr>
          <p:cNvSpPr/>
          <p:nvPr/>
        </p:nvSpPr>
        <p:spPr>
          <a:xfrm>
            <a:off x="5054829" y="2972789"/>
            <a:ext cx="651099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thaiDist">
              <a:buFont typeface="Phetsarath OT" panose="02000500000000000001" pitchFamily="2" charset="2"/>
              <a:buChar char=" "/>
            </a:pP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• ບໍລິສັດຈຶ່ງໃຊ້ພະນັກງານທີ່ມີປະສົບການ ແລະ ມີຄວາມຊຳນິຊຳນານສູງ.   </a:t>
            </a:r>
            <a:endParaRPr lang="en-US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342900" indent="-342900" algn="thaiDist">
              <a:buFont typeface="Phetsarath OT" panose="02000500000000000001" pitchFamily="2" charset="2"/>
              <a:buChar char=" "/>
            </a:pP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• ນຳໃຊ້ວັດຖຸດິບທີ່ມີປະສິດທິພາບຜະລິດສິນຄ້າທີ່ໄດ້ມາດຕະຖານ ມີຄຸນນະພາບ.    </a:t>
            </a:r>
            <a:endParaRPr lang="en-US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342900" indent="-342900" algn="thaiDist">
              <a:buFont typeface="Phetsarath OT" panose="02000500000000000001" pitchFamily="2" charset="2"/>
              <a:buChar char=" "/>
            </a:pP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• ມີການບໍລິການທີ່ດີໃຫ້ຄວາມສຳຄັນກັບຄວາມພໍໃຈຂອງລູກຄ້າ ນຳໃຊ້ສື່ອອນລາຍເພື່ອໃຫ້ລູກຄ້າໄດ້ຮູ້ຈັກຫຼາຍຂຶ້ນ</a:t>
            </a:r>
            <a:endParaRPr lang="en-US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342900" indent="-342900" algn="thaiDist">
              <a:buFont typeface="Phetsarath OT" panose="02000500000000000001" pitchFamily="2" charset="2"/>
              <a:buChar char=" "/>
            </a:pP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•  ເອົາໃຈໃສ່ໃນເລື່ອງການບໍລິການລູກຄ້າໃຫ້ເທົ່າທຽມກັນ ໃຫ້ລູກຄ້າມີຄວາມປະທັບໃຈ , ບອກຕໍ່ ແລະ ກັບມາໃຊ້ບໍລິການອີກ.</a:t>
            </a:r>
            <a:endParaRPr lang="de-DE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E7D7813-1AA9-436B-A4E5-1D66B97A08B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981053" y="3124199"/>
            <a:ext cx="3891833" cy="3589484"/>
          </a:xfrm>
          <a:prstGeom prst="ellipse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0770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!!Oval 8">
            <a:extLst>
              <a:ext uri="{FF2B5EF4-FFF2-40B4-BE49-F238E27FC236}">
                <a16:creationId xmlns:a16="http://schemas.microsoft.com/office/drawing/2014/main" id="{67191FB7-1694-4872-81F9-FE7754259935}"/>
              </a:ext>
            </a:extLst>
          </p:cNvPr>
          <p:cNvSpPr/>
          <p:nvPr/>
        </p:nvSpPr>
        <p:spPr>
          <a:xfrm>
            <a:off x="5421215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8" name="!!Oval 17">
            <a:extLst>
              <a:ext uri="{FF2B5EF4-FFF2-40B4-BE49-F238E27FC236}">
                <a16:creationId xmlns:a16="http://schemas.microsoft.com/office/drawing/2014/main" id="{3ADE76D0-3EF0-4443-9FE4-F69DF5A6352C}"/>
              </a:ext>
            </a:extLst>
          </p:cNvPr>
          <p:cNvSpPr/>
          <p:nvPr/>
        </p:nvSpPr>
        <p:spPr>
          <a:xfrm>
            <a:off x="5772342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9" name="!!Oval 18">
            <a:extLst>
              <a:ext uri="{FF2B5EF4-FFF2-40B4-BE49-F238E27FC236}">
                <a16:creationId xmlns:a16="http://schemas.microsoft.com/office/drawing/2014/main" id="{80E8ABFB-5DA4-4C32-AD2D-EF2F8AC7D995}"/>
              </a:ext>
            </a:extLst>
          </p:cNvPr>
          <p:cNvSpPr/>
          <p:nvPr/>
        </p:nvSpPr>
        <p:spPr>
          <a:xfrm>
            <a:off x="6123469" y="5809130"/>
            <a:ext cx="228600" cy="228600"/>
          </a:xfrm>
          <a:prstGeom prst="ellipse">
            <a:avLst/>
          </a:prstGeom>
          <a:solidFill>
            <a:srgbClr val="EBBADB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185DD9D-8871-414C-A4F6-F52E6DE69C3A}"/>
              </a:ext>
            </a:extLst>
          </p:cNvPr>
          <p:cNvSpPr/>
          <p:nvPr/>
        </p:nvSpPr>
        <p:spPr>
          <a:xfrm>
            <a:off x="6474596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3C524F8-51A9-4142-B10B-2FCD35209B09}"/>
              </a:ext>
            </a:extLst>
          </p:cNvPr>
          <p:cNvSpPr/>
          <p:nvPr/>
        </p:nvSpPr>
        <p:spPr>
          <a:xfrm>
            <a:off x="6825722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184087C-95F7-481E-AB38-E0F9F79989F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30256" y="1556621"/>
            <a:ext cx="4531902" cy="4531902"/>
          </a:xfrm>
          <a:prstGeom prst="ellipse">
            <a:avLst/>
          </a:prstGeom>
          <a:ln>
            <a:solidFill>
              <a:schemeClr val="bg2"/>
            </a:solidFill>
          </a:ln>
        </p:spPr>
      </p:pic>
      <p:sp>
        <p:nvSpPr>
          <p:cNvPr id="16" name="Footnote">
            <a:extLst>
              <a:ext uri="{FF2B5EF4-FFF2-40B4-BE49-F238E27FC236}">
                <a16:creationId xmlns:a16="http://schemas.microsoft.com/office/drawing/2014/main" id="{A6C80493-CC48-49B0-810A-422E497551EF}"/>
              </a:ext>
            </a:extLst>
          </p:cNvPr>
          <p:cNvSpPr/>
          <p:nvPr/>
        </p:nvSpPr>
        <p:spPr>
          <a:xfrm>
            <a:off x="5421214" y="6392226"/>
            <a:ext cx="4259459" cy="123111"/>
          </a:xfrm>
          <a:prstGeom prst="rect">
            <a:avLst/>
          </a:prstGeom>
        </p:spPr>
        <p:txBody>
          <a:bodyPr vert="horz" lIns="0" tIns="0" rIns="0" bIns="0" numCol="1" rtlCol="0" anchor="b" anchorCtr="0">
            <a:spAutoFit/>
          </a:bodyPr>
          <a:lstStyle/>
          <a:p>
            <a:r>
              <a:rPr lang="en-US" sz="800" kern="0" dirty="0"/>
              <a:t>Source: pexels.com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189943-D6D4-4194-968A-9E17EAA2EEEA}"/>
              </a:ext>
            </a:extLst>
          </p:cNvPr>
          <p:cNvSpPr txBox="1"/>
          <p:nvPr/>
        </p:nvSpPr>
        <p:spPr>
          <a:xfrm>
            <a:off x="5505623" y="1187289"/>
            <a:ext cx="5616922" cy="369332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lo-LA" altLang="de-DE" sz="24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7) ລະບົບຂໍ້ມູນຂ່າວສານສຳລັບການຈັດການ</a:t>
            </a:r>
            <a:endParaRPr lang="de-DE" altLang="de-DE" sz="2400" spc="3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F34E3B-2A15-4BDE-8572-D12ACF1EEDB8}"/>
              </a:ext>
            </a:extLst>
          </p:cNvPr>
          <p:cNvSpPr txBox="1"/>
          <p:nvPr/>
        </p:nvSpPr>
        <p:spPr>
          <a:xfrm>
            <a:off x="5505623" y="1825322"/>
            <a:ext cx="5887267" cy="1231106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	 ມີໜ່ວຍງານຄວບຄຸມຢ່າງໜາແໜ້ນບໍ່ໃຫ້ຂໍ້ມູນຂອງບໍລິສັດຮົ່ວໄຫຼອອກໄປພາຍນອກ.  ບໍລິສັດມີການເປີດນຳໃຊ້</a:t>
            </a:r>
            <a:r>
              <a:rPr lang="en-US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Facebook 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ແລະ </a:t>
            </a:r>
            <a:r>
              <a:rPr lang="en-US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Instagram 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ເພື່ອເປັນຊ່ອງທາງການໂປໂມດຜະລິດຕະພັນຂອງບໍລິສັດໃຫ້ຜູ້ຄົນໄດ້ເຂົ້າເຖິງຫຼາຍຂຶ້ນ.</a:t>
            </a:r>
            <a:endParaRPr lang="de-DE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741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F9C22D2-90FE-454B-B032-E42C3279131E}"/>
              </a:ext>
            </a:extLst>
          </p:cNvPr>
          <p:cNvSpPr txBox="1"/>
          <p:nvPr/>
        </p:nvSpPr>
        <p:spPr>
          <a:xfrm>
            <a:off x="1765302" y="1183144"/>
            <a:ext cx="1171796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lo-LA" altLang="de-DE" sz="2800" spc="300" dirty="0">
                <a:solidFill>
                  <a:srgbClr val="CB225B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ຈຸດແຂງ</a:t>
            </a:r>
            <a:endParaRPr lang="de-DE" altLang="de-DE" sz="2800" spc="300" dirty="0">
              <a:solidFill>
                <a:srgbClr val="CB225B"/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D56B1B-7E08-4C01-B48A-B8D3DE028C84}"/>
              </a:ext>
            </a:extLst>
          </p:cNvPr>
          <p:cNvSpPr txBox="1"/>
          <p:nvPr/>
        </p:nvSpPr>
        <p:spPr>
          <a:xfrm>
            <a:off x="6581608" y="1183144"/>
            <a:ext cx="1243930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lo-LA" altLang="de-DE" sz="2800" spc="300" dirty="0">
                <a:solidFill>
                  <a:schemeClr val="bg2">
                    <a:lumMod val="90000"/>
                    <a:lumOff val="10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ຈຸດອ່ອນ</a:t>
            </a:r>
            <a:endParaRPr lang="de-DE" altLang="de-DE" sz="2800" spc="300" dirty="0">
              <a:solidFill>
                <a:schemeClr val="bg2">
                  <a:lumMod val="90000"/>
                  <a:lumOff val="10000"/>
                </a:schemeClr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A2A0F6-5FFE-4D0B-B57E-ECA81C5E7276}"/>
              </a:ext>
            </a:extLst>
          </p:cNvPr>
          <p:cNvSpPr txBox="1"/>
          <p:nvPr/>
        </p:nvSpPr>
        <p:spPr>
          <a:xfrm>
            <a:off x="1173191" y="1916569"/>
            <a:ext cx="4922810" cy="3693319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lo-LA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ຫນຶ່ງໃນຍີ່ຫໍ້ລົດຍົນທີ່ມີລາຄາຫຼາຍທີ່ສຸດໃນໂລກ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lo-LA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ແຫຼ່ງລາຍຮັບທີ່ຫຼາກຫຼາຍທາງດ້ານພູມສັນຖານ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lo-LA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ການຮ່ວມມືທີ່ສໍາເລັດຜົນໃນປະເທດຈີນ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lo-LA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ມີວິສະວະກໍາທີ່ສົມບູນແບບ ແລະ ມີປະສົບການຂັບລົດທີ່ດີເລີດ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lo-LA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ຄວາມສາມາດໃນລົດປະສົມ ແລະ ໄຟຟ້າ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lo-LA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ຍຸດທະສາດທີ່ຈະແຈ້ງເພື່ອຮັບມືກັບສິ່ງທ້າທາຍ ແລະ ທ່າອ່ຽງໃນອະນາຄົດ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.</a:t>
            </a:r>
            <a:endParaRPr lang="de-DE" altLang="de-DE" sz="2400" spc="300" dirty="0">
              <a:solidFill>
                <a:schemeClr val="tx1">
                  <a:lumMod val="75000"/>
                  <a:lumOff val="25000"/>
                </a:schemeClr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ECE2D3-5512-44EA-9616-221F509AEF91}"/>
              </a:ext>
            </a:extLst>
          </p:cNvPr>
          <p:cNvSpPr txBox="1"/>
          <p:nvPr/>
        </p:nvSpPr>
        <p:spPr>
          <a:xfrm>
            <a:off x="6581608" y="1916569"/>
            <a:ext cx="4992329" cy="830997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lo-LA" dirty="0">
                <a:solidFill>
                  <a:schemeClr val="bg2">
                    <a:lumMod val="90000"/>
                    <a:lumOff val="10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ຫຼັກຊັບຍີ່ຫໍ້ລົດຍົນທຸກຢ່າງທີ່ມີຄວາມແຕກຕ່າງຂອງຜະລິດຕະພັນເລັກນ້ອຍ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lo-LA" dirty="0">
                <a:solidFill>
                  <a:schemeClr val="bg2">
                    <a:lumMod val="90000"/>
                    <a:lumOff val="10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ລະດັບໜີ້ສິນເພີ່ມຂຶ້ນ</a:t>
            </a:r>
            <a:endParaRPr lang="de-DE" altLang="de-DE" spc="300" dirty="0">
              <a:solidFill>
                <a:schemeClr val="bg2">
                  <a:lumMod val="90000"/>
                  <a:lumOff val="10000"/>
                </a:schemeClr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C778A0A-ECB8-404D-9A87-1A95FF8D3C93}"/>
              </a:ext>
            </a:extLst>
          </p:cNvPr>
          <p:cNvGrpSpPr/>
          <p:nvPr/>
        </p:nvGrpSpPr>
        <p:grpSpPr>
          <a:xfrm>
            <a:off x="563789" y="814358"/>
            <a:ext cx="1064986" cy="1004917"/>
            <a:chOff x="563789" y="814358"/>
            <a:chExt cx="1064986" cy="100491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7191FB7-1694-4872-81F9-FE7754259935}"/>
                </a:ext>
              </a:extLst>
            </p:cNvPr>
            <p:cNvSpPr/>
            <p:nvPr/>
          </p:nvSpPr>
          <p:spPr>
            <a:xfrm>
              <a:off x="1173191" y="814358"/>
              <a:ext cx="455584" cy="455584"/>
            </a:xfrm>
            <a:prstGeom prst="ellipse">
              <a:avLst/>
            </a:prstGeom>
            <a:solidFill>
              <a:srgbClr val="8B173E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152" tIns="73152" rIns="73152" bIns="73152" numCol="1" rtlCol="0" anchor="ctr"/>
            <a:lstStyle/>
            <a:p>
              <a:pPr algn="ctr"/>
              <a:endParaRPr lang="de-DE" altLang="de-DE" sz="1000" kern="0" dirty="0" err="1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2E0606A-BD57-43DB-957E-84A00723B4D6}"/>
                </a:ext>
              </a:extLst>
            </p:cNvPr>
            <p:cNvSpPr/>
            <p:nvPr/>
          </p:nvSpPr>
          <p:spPr>
            <a:xfrm>
              <a:off x="563789" y="917517"/>
              <a:ext cx="901757" cy="901757"/>
            </a:xfrm>
            <a:prstGeom prst="ellipse">
              <a:avLst/>
            </a:prstGeom>
            <a:solidFill>
              <a:srgbClr val="CB22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de-DE" altLang="de-DE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3074DAD-AF35-4290-BE97-98097F56DC1F}"/>
                </a:ext>
              </a:extLst>
            </p:cNvPr>
            <p:cNvSpPr/>
            <p:nvPr/>
          </p:nvSpPr>
          <p:spPr>
            <a:xfrm>
              <a:off x="707764" y="1158530"/>
              <a:ext cx="757254" cy="660745"/>
            </a:xfrm>
            <a:custGeom>
              <a:avLst/>
              <a:gdLst>
                <a:gd name="connsiteX0" fmla="*/ 647700 w 926320"/>
                <a:gd name="connsiteY0" fmla="*/ 0 h 808264"/>
                <a:gd name="connsiteX1" fmla="*/ 926320 w 926320"/>
                <a:gd name="connsiteY1" fmla="*/ 263141 h 808264"/>
                <a:gd name="connsiteX2" fmla="*/ 915762 w 926320"/>
                <a:gd name="connsiteY2" fmla="*/ 367876 h 808264"/>
                <a:gd name="connsiteX3" fmla="*/ 375424 w 926320"/>
                <a:gd name="connsiteY3" fmla="*/ 808264 h 808264"/>
                <a:gd name="connsiteX4" fmla="*/ 305962 w 926320"/>
                <a:gd name="connsiteY4" fmla="*/ 801262 h 808264"/>
                <a:gd name="connsiteX5" fmla="*/ 0 w 926320"/>
                <a:gd name="connsiteY5" fmla="*/ 495300 h 808264"/>
                <a:gd name="connsiteX6" fmla="*/ 88900 w 926320"/>
                <a:gd name="connsiteY6" fmla="*/ 76200 h 808264"/>
                <a:gd name="connsiteX7" fmla="*/ 368300 w 926320"/>
                <a:gd name="connsiteY7" fmla="*/ 101600 h 80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6320" h="808264">
                  <a:moveTo>
                    <a:pt x="647700" y="0"/>
                  </a:moveTo>
                  <a:lnTo>
                    <a:pt x="926320" y="263141"/>
                  </a:lnTo>
                  <a:lnTo>
                    <a:pt x="915762" y="367876"/>
                  </a:lnTo>
                  <a:cubicBezTo>
                    <a:pt x="864332" y="619205"/>
                    <a:pt x="641957" y="808264"/>
                    <a:pt x="375424" y="808264"/>
                  </a:cubicBezTo>
                  <a:lnTo>
                    <a:pt x="305962" y="801262"/>
                  </a:lnTo>
                  <a:lnTo>
                    <a:pt x="0" y="495300"/>
                  </a:lnTo>
                  <a:lnTo>
                    <a:pt x="88900" y="76200"/>
                  </a:lnTo>
                  <a:lnTo>
                    <a:pt x="368300" y="101600"/>
                  </a:lnTo>
                  <a:close/>
                </a:path>
              </a:pathLst>
            </a:custGeom>
            <a:gradFill>
              <a:gsLst>
                <a:gs pos="40000">
                  <a:srgbClr val="A11B48"/>
                </a:gs>
                <a:gs pos="100000">
                  <a:srgbClr val="CB225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de-DE" altLang="de-DE"/>
            </a:p>
          </p:txBody>
        </p:sp>
      </p:grpSp>
      <p:pic>
        <p:nvPicPr>
          <p:cNvPr id="33" name="Graphic 32">
            <a:extLst>
              <a:ext uri="{FF2B5EF4-FFF2-40B4-BE49-F238E27FC236}">
                <a16:creationId xmlns:a16="http://schemas.microsoft.com/office/drawing/2014/main" id="{7868658D-F50E-41C9-AB27-6169A069188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94286" y="626725"/>
            <a:ext cx="1471016" cy="14710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3D6E5A-CF89-4056-B116-DFCFF9E6D2D1}"/>
              </a:ext>
            </a:extLst>
          </p:cNvPr>
          <p:cNvSpPr txBox="1"/>
          <p:nvPr/>
        </p:nvSpPr>
        <p:spPr>
          <a:xfrm>
            <a:off x="1388422" y="267996"/>
            <a:ext cx="6361580" cy="553998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en-US" altLang="de-DE" sz="36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VI.	</a:t>
            </a:r>
            <a:r>
              <a:rPr lang="lo-LA" altLang="de-DE" sz="36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ວິເຄາະ </a:t>
            </a:r>
            <a:r>
              <a:rPr lang="en-US" altLang="de-DE" sz="36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SWOT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0990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F9C22D2-90FE-454B-B032-E42C3279131E}"/>
              </a:ext>
            </a:extLst>
          </p:cNvPr>
          <p:cNvSpPr txBox="1"/>
          <p:nvPr/>
        </p:nvSpPr>
        <p:spPr>
          <a:xfrm>
            <a:off x="1765302" y="1183144"/>
            <a:ext cx="1171796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lo-LA" altLang="de-DE" sz="2800" spc="300" dirty="0">
                <a:solidFill>
                  <a:srgbClr val="CB225B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ໂອກາດ</a:t>
            </a:r>
            <a:endParaRPr lang="de-DE" altLang="de-DE" sz="2800" spc="300" dirty="0">
              <a:solidFill>
                <a:srgbClr val="CB225B"/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191FB7-1694-4872-81F9-FE7754259935}"/>
              </a:ext>
            </a:extLst>
          </p:cNvPr>
          <p:cNvSpPr/>
          <p:nvPr/>
        </p:nvSpPr>
        <p:spPr>
          <a:xfrm>
            <a:off x="1173191" y="814358"/>
            <a:ext cx="455584" cy="455584"/>
          </a:xfrm>
          <a:prstGeom prst="ellipse">
            <a:avLst/>
          </a:prstGeom>
          <a:solidFill>
            <a:srgbClr val="8B173E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D56B1B-7E08-4C01-B48A-B8D3DE028C84}"/>
              </a:ext>
            </a:extLst>
          </p:cNvPr>
          <p:cNvSpPr txBox="1"/>
          <p:nvPr/>
        </p:nvSpPr>
        <p:spPr>
          <a:xfrm>
            <a:off x="6581608" y="1183144"/>
            <a:ext cx="1178208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lo-LA" altLang="de-DE" sz="2800" spc="300" dirty="0">
                <a:solidFill>
                  <a:schemeClr val="bg2">
                    <a:lumMod val="90000"/>
                    <a:lumOff val="10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ອຸປະສັກ</a:t>
            </a:r>
            <a:endParaRPr lang="de-DE" altLang="de-DE" sz="2800" spc="300" dirty="0">
              <a:solidFill>
                <a:schemeClr val="bg2">
                  <a:lumMod val="90000"/>
                  <a:lumOff val="10000"/>
                </a:schemeClr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A2A0F6-5FFE-4D0B-B57E-ECA81C5E7276}"/>
              </a:ext>
            </a:extLst>
          </p:cNvPr>
          <p:cNvSpPr txBox="1"/>
          <p:nvPr/>
        </p:nvSpPr>
        <p:spPr>
          <a:xfrm>
            <a:off x="1173191" y="1916569"/>
            <a:ext cx="4922810" cy="2215991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lo-LA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ລາຄານໍ້າມັນຄາດວ່າຈະເພີ່ມຂຶ້ນໃນອະນາຄົດອັນໃກ້ນີ້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lo-LA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ຄວາມຕ້ອງການຍານພາຫະນະອັດຕະໂນມັດ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lo-LA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ເຮັດໃຫ້ອັດຕາແລກປ່ຽນເງິນເອີໂຣອ່ອນລົງ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lo-LA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ໄລຍະເວລາ ແລະ ຄວາມຖີ່ຂອງການເປີດໂຕລົດລຸ້ນໃຫມ່ ຫືຼ ຮູບແບບໃໝ່</a:t>
            </a:r>
            <a:endParaRPr lang="de-DE" altLang="de-DE" sz="2400" spc="300" dirty="0">
              <a:solidFill>
                <a:schemeClr val="tx1">
                  <a:lumMod val="75000"/>
                  <a:lumOff val="25000"/>
                </a:schemeClr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ECE2D3-5512-44EA-9616-221F509AEF91}"/>
              </a:ext>
            </a:extLst>
          </p:cNvPr>
          <p:cNvSpPr txBox="1"/>
          <p:nvPr/>
        </p:nvSpPr>
        <p:spPr>
          <a:xfrm>
            <a:off x="6581608" y="1916569"/>
            <a:ext cx="4992329" cy="1384995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lo-LA" dirty="0">
                <a:solidFill>
                  <a:schemeClr val="bg2">
                    <a:lumMod val="90000"/>
                    <a:lumOff val="10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ການແຂ່ງຂັນທີ່ເພີ່ມຂຶ້ນໃນຕະຫຼາດລົດຍົນທົ່ວໂລກ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lo-LA" dirty="0">
                <a:solidFill>
                  <a:schemeClr val="bg2">
                    <a:lumMod val="90000"/>
                    <a:lumOff val="10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ການເພີ່ມລະບຽບການຂອງລັດຖະບານອາດຈະເຮັດໃຫ້ຄ່າໃຊ້ຈ່າຍເພີ່ມຂຶ້ນ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lo-LA" dirty="0">
                <a:solidFill>
                  <a:schemeClr val="bg2">
                    <a:lumMod val="90000"/>
                    <a:lumOff val="10000"/>
                  </a:schemeClr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ຕະຫຼາດລົດຍົນຂອງສະຫະລັດມີທ່າອ່ຽງທີ່ຈະຊ້າລົງຫຼືແມ້ກະທັ້ງຫຼຸດລົງ</a:t>
            </a:r>
            <a:endParaRPr lang="de-DE" altLang="de-DE" spc="300" dirty="0">
              <a:solidFill>
                <a:schemeClr val="bg2">
                  <a:lumMod val="90000"/>
                  <a:lumOff val="10000"/>
                </a:schemeClr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CD9039-E5A9-4991-8CAB-26F0E00DD690}"/>
              </a:ext>
            </a:extLst>
          </p:cNvPr>
          <p:cNvGrpSpPr/>
          <p:nvPr/>
        </p:nvGrpSpPr>
        <p:grpSpPr>
          <a:xfrm>
            <a:off x="298714" y="654424"/>
            <a:ext cx="1416423" cy="1416423"/>
            <a:chOff x="298714" y="654424"/>
            <a:chExt cx="1416423" cy="1416423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2E0606A-BD57-43DB-957E-84A00723B4D6}"/>
                </a:ext>
              </a:extLst>
            </p:cNvPr>
            <p:cNvSpPr/>
            <p:nvPr/>
          </p:nvSpPr>
          <p:spPr>
            <a:xfrm>
              <a:off x="563789" y="917517"/>
              <a:ext cx="901757" cy="901757"/>
            </a:xfrm>
            <a:prstGeom prst="ellipse">
              <a:avLst/>
            </a:prstGeom>
            <a:solidFill>
              <a:srgbClr val="CB22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de-DE" altLang="de-DE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3074DAD-AF35-4290-BE97-98097F56DC1F}"/>
                </a:ext>
              </a:extLst>
            </p:cNvPr>
            <p:cNvSpPr/>
            <p:nvPr/>
          </p:nvSpPr>
          <p:spPr>
            <a:xfrm>
              <a:off x="707764" y="1158530"/>
              <a:ext cx="757254" cy="660745"/>
            </a:xfrm>
            <a:custGeom>
              <a:avLst/>
              <a:gdLst>
                <a:gd name="connsiteX0" fmla="*/ 647700 w 926320"/>
                <a:gd name="connsiteY0" fmla="*/ 0 h 808264"/>
                <a:gd name="connsiteX1" fmla="*/ 926320 w 926320"/>
                <a:gd name="connsiteY1" fmla="*/ 263141 h 808264"/>
                <a:gd name="connsiteX2" fmla="*/ 915762 w 926320"/>
                <a:gd name="connsiteY2" fmla="*/ 367876 h 808264"/>
                <a:gd name="connsiteX3" fmla="*/ 375424 w 926320"/>
                <a:gd name="connsiteY3" fmla="*/ 808264 h 808264"/>
                <a:gd name="connsiteX4" fmla="*/ 305962 w 926320"/>
                <a:gd name="connsiteY4" fmla="*/ 801262 h 808264"/>
                <a:gd name="connsiteX5" fmla="*/ 0 w 926320"/>
                <a:gd name="connsiteY5" fmla="*/ 495300 h 808264"/>
                <a:gd name="connsiteX6" fmla="*/ 88900 w 926320"/>
                <a:gd name="connsiteY6" fmla="*/ 76200 h 808264"/>
                <a:gd name="connsiteX7" fmla="*/ 368300 w 926320"/>
                <a:gd name="connsiteY7" fmla="*/ 101600 h 80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6320" h="808264">
                  <a:moveTo>
                    <a:pt x="647700" y="0"/>
                  </a:moveTo>
                  <a:lnTo>
                    <a:pt x="926320" y="263141"/>
                  </a:lnTo>
                  <a:lnTo>
                    <a:pt x="915762" y="367876"/>
                  </a:lnTo>
                  <a:cubicBezTo>
                    <a:pt x="864332" y="619205"/>
                    <a:pt x="641957" y="808264"/>
                    <a:pt x="375424" y="808264"/>
                  </a:cubicBezTo>
                  <a:lnTo>
                    <a:pt x="305962" y="801262"/>
                  </a:lnTo>
                  <a:lnTo>
                    <a:pt x="0" y="495300"/>
                  </a:lnTo>
                  <a:lnTo>
                    <a:pt x="88900" y="76200"/>
                  </a:lnTo>
                  <a:lnTo>
                    <a:pt x="368300" y="101600"/>
                  </a:lnTo>
                  <a:close/>
                </a:path>
              </a:pathLst>
            </a:custGeom>
            <a:gradFill>
              <a:gsLst>
                <a:gs pos="40000">
                  <a:srgbClr val="A11B48"/>
                </a:gs>
                <a:gs pos="100000">
                  <a:srgbClr val="CB225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de-DE" altLang="de-DE"/>
            </a:p>
          </p:txBody>
        </p: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7868658D-F50E-41C9-AB27-6169A0691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298714" y="654424"/>
              <a:ext cx="1416423" cy="1416423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956438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784FDE5B-904F-4AE7-9B55-439FCD99B15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815" t="15906" r="44062" b="2208"/>
          <a:stretch/>
        </p:blipFill>
        <p:spPr>
          <a:xfrm>
            <a:off x="289560" y="0"/>
            <a:ext cx="3069771" cy="6844882"/>
          </a:xfrm>
          <a:prstGeom prst="rect">
            <a:avLst/>
          </a:prstGeom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E333B9B-78EA-4986-BE5A-9275A57EC23E}"/>
              </a:ext>
            </a:extLst>
          </p:cNvPr>
          <p:cNvSpPr txBox="1"/>
          <p:nvPr/>
        </p:nvSpPr>
        <p:spPr>
          <a:xfrm>
            <a:off x="3575956" y="1150257"/>
            <a:ext cx="4310743" cy="553998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de-DE" altLang="de-DE" sz="36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VII</a:t>
            </a:r>
            <a:r>
              <a:rPr lang="lo-LA" altLang="de-DE" sz="36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.</a:t>
            </a:r>
            <a:r>
              <a:rPr lang="de-DE" altLang="de-DE" sz="36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lo-LA" altLang="de-DE" sz="36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ແຜນໃນອະນາຄົດ</a:t>
            </a:r>
            <a:endParaRPr lang="de-DE" altLang="de-DE" sz="3600" spc="3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D15406-39A4-4F50-BB35-2869B67D72B2}"/>
              </a:ext>
            </a:extLst>
          </p:cNvPr>
          <p:cNvSpPr txBox="1"/>
          <p:nvPr/>
        </p:nvSpPr>
        <p:spPr>
          <a:xfrm>
            <a:off x="3575956" y="2044005"/>
            <a:ext cx="7838804" cy="1231106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342900" indent="-342900" algn="thaiDist">
              <a:buFont typeface="Phetsarath OT" panose="02000500000000000001" pitchFamily="2" charset="2"/>
              <a:buChar char=" "/>
            </a:pP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ຖະແຫຼງການທີ່ເປີດເຜີຍໂດຍກຸ່ມບໍລິສັດ </a:t>
            </a:r>
            <a:r>
              <a:rPr lang="de-DE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BMW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ໄດ້ຢືນຢັນແຜນການຂອງຕົນສໍາລັບທັງຍີ່ຫໍ້ </a:t>
            </a:r>
            <a:r>
              <a:rPr lang="de-DE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Mini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ແລະ </a:t>
            </a:r>
            <a:r>
              <a:rPr lang="de-DE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Rolls Royce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ທີ່ຈະຫັນເປັນລົດໄຟຟ້າຢ່າງສົມບູນໃນປີ 2030. ຜູ້ຜະລິດລົດໃຫຍ່ຍັງໄດ້ເວົ້າກ່ຽວກັບແຜນການຂອງ </a:t>
            </a:r>
            <a:r>
              <a:rPr lang="de-DE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BMW AG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ທີ່ຈະກ້າວໄປສູ່ອະນາຄົດ.  </a:t>
            </a:r>
            <a:endParaRPr lang="en-US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342900" indent="-342900" algn="thaiDist">
              <a:buFont typeface="Phetsarath OT" panose="02000500000000000001" pitchFamily="2" charset="2"/>
              <a:buChar char=" "/>
            </a:pPr>
            <a:r>
              <a:rPr lang="de-DE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BMW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ມີ​ແຜນ​ຈະ​ຂາຍ​ລົດ​ໄຟ​ຟ້າ​ໃຫ້​ຄົບ 10 ລ້ານ​ຄັນ​ໃນ​ທົ່ວ​ໂລກ​ພາຍ​ໃນ​ປີ 2030.</a:t>
            </a:r>
            <a:endParaRPr lang="de-DE" altLang="de-DE" sz="2000" dirty="0">
              <a:solidFill>
                <a:schemeClr val="tx1">
                  <a:lumMod val="75000"/>
                  <a:lumOff val="25000"/>
                </a:schemeClr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3574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F9C22D2-90FE-454B-B032-E42C3279131E}"/>
              </a:ext>
            </a:extLst>
          </p:cNvPr>
          <p:cNvSpPr txBox="1"/>
          <p:nvPr/>
        </p:nvSpPr>
        <p:spPr>
          <a:xfrm>
            <a:off x="1059301" y="1002756"/>
            <a:ext cx="3169436" cy="553998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de-DE" altLang="de-DE" sz="28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VIII</a:t>
            </a:r>
            <a:r>
              <a:rPr lang="lo-LA" altLang="de-DE" sz="28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.	</a:t>
            </a:r>
            <a:r>
              <a:rPr lang="lo-LA" altLang="de-DE" sz="36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ສະຫຼຸບ</a:t>
            </a:r>
            <a:r>
              <a:rPr lang="lo-LA" altLang="de-DE" sz="28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endParaRPr lang="de-DE" altLang="de-DE" sz="2800" spc="3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A73559-491A-4614-A844-496762024E0B}"/>
              </a:ext>
            </a:extLst>
          </p:cNvPr>
          <p:cNvSpPr txBox="1"/>
          <p:nvPr/>
        </p:nvSpPr>
        <p:spPr>
          <a:xfrm>
            <a:off x="1059301" y="1991088"/>
            <a:ext cx="4419479" cy="3385542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thaiDist"/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  </a:t>
            </a:r>
            <a:r>
              <a:rPr lang="de-DE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BMW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ຮູ້ທີ່ຈະປັບໂຕໃຫ້ເຂົ້າກັບການຕະຫລາດຂອງແຕ່ລະປະເທດເເລະມີກົນລະຍຸດທີ່ຊ່ວຍໃຫ້ປະສົບຄວາມສຳເລັດໄດ້ສ້າງແບຣນໃຫ້ມີສະມັດຖະພາບໃນການຂັບຂີ່ສູງ, ຮັກສາມາດຕະຖານຂອງສິນຄ້າຢູ່ສະໝ່ຳາສະເໝີ ການອອກເເບບກໍມີຄວາມໂດດເດັ່ນເເລະມີເອກະລັກ. ມີການກະຈາຍສິນຄ້າອອກໄປສູ່ປະເທດຕ່າງໆເພື່ອໃຫ້ລູກຄ້າສາມາດເຂົ້າເຖິງໄດ້ງ່າຍ. ນອກຈາກນັ້ນ, ຍັງມີຄວາມຕັ້ງໃຈທີ່ຈະປັບປຸງສິນຄ້າໃຫ້ດີຍິ່ງຂຶ້ນເເລະປັບໂຕໃຫ້ເຂົ້າກັບປັດຈຸບັນເພື່ອໃຫ້ເຂົ້າກັບຄວາມຕ້ອງການຂອງລູກຄ້າ,ສ້າງຄວາມປະທັບໃຈໃຫ້ກັບລູກຄ້າ</a:t>
            </a:r>
            <a:endParaRPr lang="de-DE" altLang="de-DE" sz="2000" dirty="0">
              <a:solidFill>
                <a:schemeClr val="tx1">
                  <a:lumMod val="75000"/>
                  <a:lumOff val="25000"/>
                </a:schemeClr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11" name="Footnote">
            <a:extLst>
              <a:ext uri="{FF2B5EF4-FFF2-40B4-BE49-F238E27FC236}">
                <a16:creationId xmlns:a16="http://schemas.microsoft.com/office/drawing/2014/main" id="{95510D65-09B5-4F73-9E19-9A5475732DDC}"/>
              </a:ext>
            </a:extLst>
          </p:cNvPr>
          <p:cNvSpPr/>
          <p:nvPr/>
        </p:nvSpPr>
        <p:spPr>
          <a:xfrm>
            <a:off x="7353421" y="412340"/>
            <a:ext cx="4259459" cy="123111"/>
          </a:xfrm>
          <a:prstGeom prst="rect">
            <a:avLst/>
          </a:prstGeom>
        </p:spPr>
        <p:txBody>
          <a:bodyPr vert="horz" lIns="0" tIns="0" rIns="0" bIns="0" numCol="1" rtlCol="0" anchor="b" anchorCtr="0">
            <a:spAutoFit/>
          </a:bodyPr>
          <a:lstStyle/>
          <a:p>
            <a:r>
              <a:rPr lang="en-US" sz="800" kern="0" dirty="0"/>
              <a:t>Source: pexels.com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FF8113-45C3-1BD3-19DF-003FDF349A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4871" y="1443659"/>
            <a:ext cx="4333756" cy="43337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7525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4" imgH="344" progId="TCLayout.ActiveDocument.1">
                  <p:embed/>
                </p:oleObj>
              </mc:Choice>
              <mc:Fallback>
                <p:oleObj name="think-cell Slide" r:id="rId4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A8813BB-D448-4521-9F33-B74EFDC2BCD9}"/>
              </a:ext>
            </a:extLst>
          </p:cNvPr>
          <p:cNvSpPr/>
          <p:nvPr/>
        </p:nvSpPr>
        <p:spPr>
          <a:xfrm>
            <a:off x="4400788" y="852266"/>
            <a:ext cx="5524168" cy="4667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6F08B3-37B7-4D5C-80DD-85ECEA54CD23}"/>
              </a:ext>
            </a:extLst>
          </p:cNvPr>
          <p:cNvSpPr/>
          <p:nvPr/>
        </p:nvSpPr>
        <p:spPr>
          <a:xfrm>
            <a:off x="4508475" y="702130"/>
            <a:ext cx="6691086" cy="5649684"/>
          </a:xfrm>
          <a:prstGeom prst="rect">
            <a:avLst/>
          </a:prstGeom>
          <a:solidFill>
            <a:srgbClr val="0A5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7833B0-BA71-4453-853F-974C3C7535A2}"/>
              </a:ext>
            </a:extLst>
          </p:cNvPr>
          <p:cNvSpPr txBox="1"/>
          <p:nvPr/>
        </p:nvSpPr>
        <p:spPr>
          <a:xfrm>
            <a:off x="4753617" y="852266"/>
            <a:ext cx="5420703" cy="1107996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857250" indent="-857250">
              <a:buFont typeface="+mj-lt"/>
              <a:buAutoNum type="romanUcPeriod"/>
            </a:pPr>
            <a:r>
              <a:rPr lang="lo-LA" altLang="de-DE" sz="36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ຕະຫຼາດ ແລະ ການຕະຫຼາດ </a:t>
            </a:r>
            <a:r>
              <a:rPr lang="en-US" altLang="de-DE" sz="36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BMW</a:t>
            </a:r>
            <a:endParaRPr lang="de-DE" altLang="de-DE" sz="36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CD49EC-E6A4-4053-A5B4-CB9DBB8C3F88}"/>
              </a:ext>
            </a:extLst>
          </p:cNvPr>
          <p:cNvSpPr txBox="1"/>
          <p:nvPr/>
        </p:nvSpPr>
        <p:spPr>
          <a:xfrm>
            <a:off x="4753617" y="2779678"/>
            <a:ext cx="5623334" cy="923330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BMW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ມີການຈັດຈຳໜ່າຍຕາມສູນລົດທີ່ເປັນສາຂາຂອງບໍລິສັດ, </a:t>
            </a:r>
            <a:endParaRPr lang="en-US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ມີການລົງໂຄສະນາຜ່ານສື່ອອນລາຍ ເວບໄຊ້ຕ່າງໆເພື່ອໃຫ້ລູກຄ້າ</a:t>
            </a:r>
            <a:endParaRPr lang="en-US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ສາມາດສຶກສາຂໍ້ມູນກ່ອນຊື້ໄດ້</a:t>
            </a:r>
            <a:endParaRPr lang="de-DE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2B79ED-5414-44B7-8D36-9A729B86CBB8}"/>
              </a:ext>
            </a:extLst>
          </p:cNvPr>
          <p:cNvSpPr txBox="1"/>
          <p:nvPr/>
        </p:nvSpPr>
        <p:spPr>
          <a:xfrm>
            <a:off x="4753617" y="4596117"/>
            <a:ext cx="5451813" cy="923330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BMW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ໃຊ້ທຸກຊ່ອງທາງການຕະຫຼາດບໍ່ວ່າຈະເປັນຕາມສູນລົດ, </a:t>
            </a:r>
            <a:endParaRPr lang="en-US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ສື່ອອນລາຍ, ໂຄສະນາທາງໂທລະພາບ, ໜັງສືພິມ ການເຊີນຄົນ</a:t>
            </a:r>
            <a:endParaRPr lang="en-US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ທີ່ມີຊື່ສຽງມາຊ່ວຍໂຄສະນາ</a:t>
            </a:r>
            <a:endParaRPr lang="de-DE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74FD1B-7B06-4342-8E4D-1428B24DC75B}"/>
              </a:ext>
            </a:extLst>
          </p:cNvPr>
          <p:cNvSpPr/>
          <p:nvPr/>
        </p:nvSpPr>
        <p:spPr>
          <a:xfrm>
            <a:off x="4668318" y="2107567"/>
            <a:ext cx="13468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1. ຕະຫຼາດ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A34A89-ECBD-4AD4-BF76-21E2C18D6592}"/>
              </a:ext>
            </a:extLst>
          </p:cNvPr>
          <p:cNvSpPr/>
          <p:nvPr/>
        </p:nvSpPr>
        <p:spPr>
          <a:xfrm>
            <a:off x="4668318" y="3869765"/>
            <a:ext cx="18421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o-LA" sz="24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2. ການຕະຫຼາດ</a:t>
            </a:r>
            <a:endParaRPr lang="en-US" sz="24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17980A0-D5B4-4CE1-8EDE-60BABD7E28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240" y="2260047"/>
            <a:ext cx="4120314" cy="21716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766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3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4" imgH="344" progId="TCLayout.ActiveDocument.1">
                  <p:embed/>
                </p:oleObj>
              </mc:Choice>
              <mc:Fallback>
                <p:oleObj name="think-cell Slide" r:id="rId4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77A7E661-2E2D-4893-9016-D7442B0C9F62}"/>
              </a:ext>
            </a:extLst>
          </p:cNvPr>
          <p:cNvSpPr/>
          <p:nvPr/>
        </p:nvSpPr>
        <p:spPr>
          <a:xfrm>
            <a:off x="4333882" y="852266"/>
            <a:ext cx="5524168" cy="4667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8EFCCC-30AF-494D-B61A-5BD2C0B4D77B}"/>
              </a:ext>
            </a:extLst>
          </p:cNvPr>
          <p:cNvSpPr/>
          <p:nvPr/>
        </p:nvSpPr>
        <p:spPr>
          <a:xfrm>
            <a:off x="4441568" y="137653"/>
            <a:ext cx="7445632" cy="65876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4C4DD1-00EF-435A-9BB3-D537A4D9D6D5}"/>
              </a:ext>
            </a:extLst>
          </p:cNvPr>
          <p:cNvSpPr txBox="1"/>
          <p:nvPr/>
        </p:nvSpPr>
        <p:spPr>
          <a:xfrm>
            <a:off x="4735872" y="190320"/>
            <a:ext cx="5420703" cy="553998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en-US" altLang="de-DE" sz="36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II.	</a:t>
            </a:r>
            <a:r>
              <a:rPr lang="lo-LA" altLang="de-DE" sz="36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ປະຫວັດຄວາມເປັນມາ</a:t>
            </a:r>
            <a:endParaRPr lang="en-US" altLang="de-DE" sz="36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90AA03-3CF4-4713-B5BE-F9F299AD2635}"/>
              </a:ext>
            </a:extLst>
          </p:cNvPr>
          <p:cNvSpPr txBox="1"/>
          <p:nvPr/>
        </p:nvSpPr>
        <p:spPr>
          <a:xfrm>
            <a:off x="4441569" y="1031421"/>
            <a:ext cx="7219488" cy="4308872"/>
          </a:xfrm>
          <a:prstGeom prst="rect">
            <a:avLst/>
          </a:prstGeom>
          <a:solidFill>
            <a:srgbClr val="0A5F74"/>
          </a:solidFill>
        </p:spPr>
        <p:txBody>
          <a:bodyPr wrap="square" lIns="0" tIns="0" rIns="0" bIns="0" numCol="1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-	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ຜູ້ສ້າງຕັ້ງຜູ້ທຳອິດແມ່ນ </a:t>
            </a:r>
            <a:r>
              <a:rPr lang="de-DE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Karl Friedrich Rapp 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ໃນຊື່ບໍລິສັດ </a:t>
            </a:r>
            <a:r>
              <a:rPr lang="de-DE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Rapp-Motorenwerke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ເດືອນຕຸລາ ປີ ຄສ 1913 ເປັນຊ່ວງສົງຄາມທີ່ໄດ້ກຳໄລຈາກການສ້າງເຮືອບິນມາຈຳໜ່າຍແລະເກີດຜົນກະທົບ.</a:t>
            </a:r>
            <a:endParaRPr lang="en-US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342900" indent="-342900">
              <a:buFontTx/>
              <a:buChar char="-"/>
            </a:pP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-</a:t>
            </a:r>
            <a:r>
              <a:rPr lang="en-US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	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ປີ ຄສ 1916 ບໍລິສັດເກືອບຖືກຍຶດສາເຫດດ້ານການເງິນ, ດີຂຶ້ນຈາກຜົນການສັ່ງຊື້ດ້ານສົງຄາມຈາກຣັດເຊຍຈຶ່ງຊອກຫາຜູ້ຮ່ວມຫຸ້ນຫຼາຍທ່ານ </a:t>
            </a:r>
            <a:r>
              <a:rPr lang="de-DE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Fran Josef Popp, Camillo Castiglioni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ບໍລິສັດຖືກເປີດໂຕເປັນທາງການໃນຊື່ </a:t>
            </a:r>
            <a:r>
              <a:rPr lang="de-DE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BMW (Bayerische Motoren Werke)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ວັນທີ7/3/1916.</a:t>
            </a:r>
            <a:endParaRPr lang="en-US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342900" indent="-342900">
              <a:buFontTx/>
              <a:buChar char="-"/>
            </a:pP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-</a:t>
            </a:r>
            <a:r>
              <a:rPr lang="en-US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	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ປີ ຄສ 1917 ໄດ້ປະດິດໂລໂກ້ຂຶ້ນ ສີຟ້າ ແລະ ສີຂາວ ຕາມທຸງຂອງບາວາເຣຍລັດທີ່ໃຫຍ່ທີ່ສຸດ ນະຄອນຫຼວງມິວນິກ.</a:t>
            </a:r>
            <a:endParaRPr lang="en-US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342900" indent="-342900">
              <a:buFontTx/>
              <a:buChar char="-"/>
            </a:pP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-</a:t>
            </a:r>
            <a:r>
              <a:rPr lang="en-US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	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ປີ ຄສ 1923 ສ້າງລົດຈັກຄັນທຳອິດເຂົ້າສູ່ຕະຫຼາດຈຳໜ່າຍມີຊື່ວ່າ </a:t>
            </a:r>
            <a:r>
              <a:rPr lang="de-DE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R32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ກາຍເປັນແບຣນໃຫຍ່ທີ່ເປັນທີ່ນິຍົມ.</a:t>
            </a:r>
            <a:endParaRPr lang="en-US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342900" indent="-342900">
              <a:buFontTx/>
              <a:buChar char="-"/>
            </a:pP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-</a:t>
            </a:r>
            <a:r>
              <a:rPr lang="en-US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	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ປີ ຄສ 1928 ສ້າງລົດໃຫຍ່ຄັນມຳອິດຊື່ວ່າ </a:t>
            </a:r>
            <a:r>
              <a:rPr lang="de-DE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BMW 3/15 PS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ຊ່ວງສົງຄາມໂລກ </a:t>
            </a:r>
            <a:r>
              <a:rPr lang="de-DE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II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ຖືກຖິ້ມລະເບີດລົງບໍລິສັດເຢຍລະມັນຈຶ່ງຖືກຫ້າມບໍ່ໃຫ້ຜະລິດລົດຍົນ.</a:t>
            </a:r>
            <a:endParaRPr lang="en-US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342900" indent="-342900">
              <a:buFontTx/>
              <a:buChar char="-"/>
            </a:pP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-</a:t>
            </a:r>
            <a:endParaRPr lang="de-DE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4146F1-0D42-45FE-ADFB-AD4D300888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01" y="619433"/>
            <a:ext cx="4155638" cy="56191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6244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4" imgH="344" progId="TCLayout.ActiveDocument.1">
                  <p:embed/>
                </p:oleObj>
              </mc:Choice>
              <mc:Fallback>
                <p:oleObj name="think-cell Slide" r:id="rId4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2780C32D-C18B-431E-98C4-3C354A763061}"/>
              </a:ext>
            </a:extLst>
          </p:cNvPr>
          <p:cNvSpPr/>
          <p:nvPr/>
        </p:nvSpPr>
        <p:spPr>
          <a:xfrm>
            <a:off x="4255825" y="852266"/>
            <a:ext cx="5524168" cy="4667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070A3-A08C-4C30-B856-913AE57735F3}"/>
              </a:ext>
            </a:extLst>
          </p:cNvPr>
          <p:cNvSpPr/>
          <p:nvPr/>
        </p:nvSpPr>
        <p:spPr>
          <a:xfrm>
            <a:off x="4363512" y="702130"/>
            <a:ext cx="6691086" cy="564968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A7C270-A80E-4969-8075-8BF40DB83DAF}"/>
              </a:ext>
            </a:extLst>
          </p:cNvPr>
          <p:cNvSpPr txBox="1"/>
          <p:nvPr/>
        </p:nvSpPr>
        <p:spPr>
          <a:xfrm>
            <a:off x="4608654" y="852266"/>
            <a:ext cx="6361580" cy="553998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en-US" altLang="de-DE" sz="36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III.	</a:t>
            </a:r>
            <a:r>
              <a:rPr lang="lo-LA" altLang="de-DE" sz="36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ຈຸດປະສົງທີເລືອກທຸລະກິດ </a:t>
            </a:r>
            <a:r>
              <a:rPr lang="en-US" altLang="de-DE" sz="36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BMW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FC1C53-BBA9-4B86-801B-194C3D71B1B5}"/>
              </a:ext>
            </a:extLst>
          </p:cNvPr>
          <p:cNvSpPr txBox="1"/>
          <p:nvPr/>
        </p:nvSpPr>
        <p:spPr>
          <a:xfrm>
            <a:off x="4608654" y="2314411"/>
            <a:ext cx="6173646" cy="923330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342900" indent="-342900" algn="thaiDist">
              <a:buFont typeface="Wingdings" panose="05000000000000000000" pitchFamily="2" charset="2"/>
              <a:buChar char="§"/>
            </a:pP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ບໍລິສັດມີຄວາມຕັ້ງໃຈທີ່ຈະສ້າງສິນຄ້າທີ່ອຳນວຍຄວາມສະດວກ ແລະ ມີຄວາມປອດໄພສູງ ເພື່ອໃຫ້ລູກຄ້າທີ່ມາໃຊ້ບໍລິການສາມາດໄວ້ວາງໃຈ ແລະ ເພີດເພີນກັບລົດທີ່ມີຄວາມທັນສະໄໝ</a:t>
            </a:r>
            <a:endParaRPr lang="de-DE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E85166-FE9C-485C-A545-F4F41673CF51}"/>
              </a:ext>
            </a:extLst>
          </p:cNvPr>
          <p:cNvSpPr txBox="1"/>
          <p:nvPr/>
        </p:nvSpPr>
        <p:spPr>
          <a:xfrm>
            <a:off x="4608655" y="4340730"/>
            <a:ext cx="6173646" cy="1231106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342900" indent="-342900" algn="thaiDist">
              <a:buFont typeface="Wingdings" panose="05000000000000000000" pitchFamily="2" charset="2"/>
              <a:buChar char="§"/>
            </a:pP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ເພື່ອສຶກສາຂໍ້ມູນໃນການເລີ່ມທຸລະກິດ ແລະ ຍຸດທະວິທີໃນການບໍລິຫານບໍລິສັດຂອງພວກເຂົາ ຖອດຖອນບົດຮຽນໃນການດຳເນີນທຸລະກິດເພື່ອເປັນແຮງບັນດານໃຈໃຫ້ແກ່ຜູ້ສຶກສາ ສາມາດພັດທະນາຄວາມຮູ້ຄວາມສາມາດ</a:t>
            </a:r>
            <a:endParaRPr lang="de-DE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D12C45B-E0E5-4E90-BF26-67A5DFE83788}"/>
              </a:ext>
            </a:extLst>
          </p:cNvPr>
          <p:cNvSpPr/>
          <p:nvPr/>
        </p:nvSpPr>
        <p:spPr>
          <a:xfrm>
            <a:off x="4523355" y="1716478"/>
            <a:ext cx="29338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1.</a:t>
            </a:r>
            <a:r>
              <a:rPr lang="lo-LA" altLang="de-DE" sz="24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ຈຸດປະສົງທາງທຸລະກິດ</a:t>
            </a:r>
            <a:r>
              <a:rPr lang="en-US" sz="24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96803B9-0FD8-4FB7-B363-E4AD4A4D4FC0}"/>
              </a:ext>
            </a:extLst>
          </p:cNvPr>
          <p:cNvSpPr/>
          <p:nvPr/>
        </p:nvSpPr>
        <p:spPr>
          <a:xfrm>
            <a:off x="4523355" y="3721901"/>
            <a:ext cx="30524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o-LA" sz="24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2.ຈຸດປະສົງຂອງການສຶກສາ</a:t>
            </a:r>
            <a:endParaRPr lang="en-US" sz="24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C38453-FB45-4A73-8A04-76D51BF2D8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16" y="1586753"/>
            <a:ext cx="4040095" cy="30300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7630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4" imgH="344" progId="TCLayout.ActiveDocument.1">
                  <p:embed/>
                </p:oleObj>
              </mc:Choice>
              <mc:Fallback>
                <p:oleObj name="think-cell Slide" r:id="rId4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2780C32D-C18B-431E-98C4-3C354A763061}"/>
              </a:ext>
            </a:extLst>
          </p:cNvPr>
          <p:cNvSpPr/>
          <p:nvPr/>
        </p:nvSpPr>
        <p:spPr>
          <a:xfrm>
            <a:off x="4255825" y="852266"/>
            <a:ext cx="5524168" cy="4667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070A3-A08C-4C30-B856-913AE57735F3}"/>
              </a:ext>
            </a:extLst>
          </p:cNvPr>
          <p:cNvSpPr/>
          <p:nvPr/>
        </p:nvSpPr>
        <p:spPr>
          <a:xfrm>
            <a:off x="4363512" y="226142"/>
            <a:ext cx="6691086" cy="65049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A7C270-A80E-4969-8075-8BF40DB83DAF}"/>
              </a:ext>
            </a:extLst>
          </p:cNvPr>
          <p:cNvSpPr txBox="1"/>
          <p:nvPr/>
        </p:nvSpPr>
        <p:spPr>
          <a:xfrm>
            <a:off x="4621155" y="383793"/>
            <a:ext cx="6361580" cy="553998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en-US" altLang="de-DE" sz="36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IV.	</a:t>
            </a:r>
            <a:r>
              <a:rPr lang="lo-LA" altLang="de-DE" sz="36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ສ່ວນປະສົມຂອງການຕະຫຼາດ</a:t>
            </a:r>
            <a:endParaRPr lang="en-US" altLang="de-DE" sz="36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D12C45B-E0E5-4E90-BF26-67A5DFE83788}"/>
              </a:ext>
            </a:extLst>
          </p:cNvPr>
          <p:cNvSpPr/>
          <p:nvPr/>
        </p:nvSpPr>
        <p:spPr>
          <a:xfrm>
            <a:off x="4621155" y="863531"/>
            <a:ext cx="19704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1.</a:t>
            </a:r>
            <a:r>
              <a:rPr lang="lo-LA" altLang="de-DE" sz="24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ຜະລິດຕະພັນ</a:t>
            </a:r>
            <a:r>
              <a:rPr lang="en-US" sz="24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96803B9-0FD8-4FB7-B363-E4AD4A4D4FC0}"/>
              </a:ext>
            </a:extLst>
          </p:cNvPr>
          <p:cNvSpPr/>
          <p:nvPr/>
        </p:nvSpPr>
        <p:spPr>
          <a:xfrm>
            <a:off x="4621155" y="1576485"/>
            <a:ext cx="11256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o-LA" sz="24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2. ລາຄາ</a:t>
            </a:r>
            <a:endParaRPr lang="en-US" sz="24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A94C1D-5AEB-4E11-8779-3C3EB02BCACD}"/>
              </a:ext>
            </a:extLst>
          </p:cNvPr>
          <p:cNvSpPr/>
          <p:nvPr/>
        </p:nvSpPr>
        <p:spPr>
          <a:xfrm>
            <a:off x="4631042" y="2534918"/>
            <a:ext cx="3198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o-LA" sz="24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3. ຊ່ອງທາງການຈັດຈຳໜ່າຍ</a:t>
            </a:r>
            <a:endParaRPr lang="en-US" sz="24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7C4A67-7022-4A4F-BC16-59AD8602C040}"/>
              </a:ext>
            </a:extLst>
          </p:cNvPr>
          <p:cNvSpPr/>
          <p:nvPr/>
        </p:nvSpPr>
        <p:spPr>
          <a:xfrm>
            <a:off x="4672864" y="4254088"/>
            <a:ext cx="31133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o-LA" sz="24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4. ການສົ່ງເສີມການຕະຫຼາດ</a:t>
            </a:r>
            <a:endParaRPr lang="en-US" sz="24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CA784A-30CD-4393-A5DE-BEC191E8E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20174" y="1089273"/>
            <a:ext cx="4663608" cy="27981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2D937E-F618-403C-A661-62A8D1D81A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9123" y="2890242"/>
            <a:ext cx="4632478" cy="34743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DC20311-FA22-4E52-9358-9CAF5D01C37E}"/>
              </a:ext>
            </a:extLst>
          </p:cNvPr>
          <p:cNvSpPr/>
          <p:nvPr/>
        </p:nvSpPr>
        <p:spPr>
          <a:xfrm>
            <a:off x="1372485" y="3100734"/>
            <a:ext cx="1478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BMW 3 series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90B6B1-FD81-4175-9D31-D878929CAA3F}"/>
              </a:ext>
            </a:extLst>
          </p:cNvPr>
          <p:cNvSpPr/>
          <p:nvPr/>
        </p:nvSpPr>
        <p:spPr>
          <a:xfrm>
            <a:off x="1663244" y="5503741"/>
            <a:ext cx="1497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BMW X Series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287D02-2A23-44B4-ADF3-0ECDF5668128}"/>
              </a:ext>
            </a:extLst>
          </p:cNvPr>
          <p:cNvSpPr/>
          <p:nvPr/>
        </p:nvSpPr>
        <p:spPr>
          <a:xfrm>
            <a:off x="4672864" y="2072860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thaiDist"/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ແມ່ນແຕກຕ່າງກັນໄປຕາມ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ຊຸດອາໄຫລ່ລົດ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ແລະ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ຮຸ່ນຂອງມັນ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56A330-141E-4211-946F-6E4BFB2F1086}"/>
              </a:ext>
            </a:extLst>
          </p:cNvPr>
          <p:cNvSpPr/>
          <p:nvPr/>
        </p:nvSpPr>
        <p:spPr>
          <a:xfrm>
            <a:off x="4710963" y="2969738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thaiDist"/>
            <a:r>
              <a:rPr lang="lo-LA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ປັດຈຸບັນ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bmw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ໄດ້ກະຈາຍໂຮງງານຜະລິດໄປເຖິງ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10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ກວ່າປະເທດ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ແລະ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ຍຸດທະສາດການຕະຫຼາດແບບປະສົມປະສານຂອງ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BMW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ຄືການເຂົ້າຫາຕົວແທນຈໍາໜ່າຍຂອງບໍລິສັດໃນທົ່ວໂລກ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ແລະ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ຕົວແທນຈໍາໜ່າຍລົດລະດັບພຣີມຽມອື່ນ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ໆ.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11910F-C584-449C-8404-B02458D4C078}"/>
              </a:ext>
            </a:extLst>
          </p:cNvPr>
          <p:cNvSpPr/>
          <p:nvPr/>
        </p:nvSpPr>
        <p:spPr>
          <a:xfrm>
            <a:off x="4620647" y="4699958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thaiDist"/>
            <a:r>
              <a:rPr lang="en-US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- </a:t>
            </a:r>
            <a:r>
              <a:rPr lang="lo-LA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ປະເພດອອກຕາມໜັງສືພິມວາລະສານ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ແລະໃບປິວຂອງທາງບໍລິສັດ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.</a:t>
            </a:r>
            <a:endParaRPr lang="lo-LA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algn="thaiDist"/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- 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ໂຄສະນາຜ່ານສື່ອອນໄລນ໌ເຊັ່ນ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: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ທາງໂທລະສັບ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,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ໂທລະພາບ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.</a:t>
            </a:r>
            <a:endParaRPr lang="lo-LA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algn="thaiDist"/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-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ອີກຢ່າງ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BMW ຍັງມີຂໍ້ສະເໜີສໍາລັບລູກຄ້າທີ່ມີເງິນບໍ່ພຽງພໍສາມາດຜ່ອນຈ່າຍເປັນງວດໄດ້.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5CF2CB-8753-4054-989C-26F5BBDBCBE1}"/>
              </a:ext>
            </a:extLst>
          </p:cNvPr>
          <p:cNvSpPr/>
          <p:nvPr/>
        </p:nvSpPr>
        <p:spPr>
          <a:xfrm>
            <a:off x="4390580" y="1259160"/>
            <a:ext cx="2903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thaiDist"/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    ອ້າງອີງຕາມຮູບທີ1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ຮູບ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ທີ2.</a:t>
            </a:r>
            <a:endParaRPr lang="en-US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8070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F9C22D2-90FE-454B-B032-E42C3279131E}"/>
              </a:ext>
            </a:extLst>
          </p:cNvPr>
          <p:cNvSpPr txBox="1"/>
          <p:nvPr/>
        </p:nvSpPr>
        <p:spPr>
          <a:xfrm>
            <a:off x="591406" y="1579423"/>
            <a:ext cx="2361224" cy="369332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lo-LA" altLang="de-DE" sz="24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1)ປະຊາກອນສາດ</a:t>
            </a:r>
            <a:endParaRPr lang="de-DE" altLang="de-DE" sz="2400" spc="3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A73559-491A-4614-A844-496762024E0B}"/>
              </a:ext>
            </a:extLst>
          </p:cNvPr>
          <p:cNvSpPr txBox="1"/>
          <p:nvPr/>
        </p:nvSpPr>
        <p:spPr>
          <a:xfrm>
            <a:off x="591406" y="2191188"/>
            <a:ext cx="5616902" cy="1538883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thaiDist"/>
            <a:r>
              <a:rPr lang="de-DE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ລົດ </a:t>
            </a:r>
            <a:r>
              <a:rPr lang="en-US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BMW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ຕອບໂຈດລູກຄ້າຫຼາຍກຸ່ມເພາະມີຫຼາກຫຼາຍຮູບແບບເໝາະກັບທຸກເພດທຸກໄວໃຫ້ລູກຄ້າທຸກຄົນໄດ້ເລືອກ, ປີ 2021 ໄດ້ເປີດລົດລຸ້ນໃໝ່ລ່າສຸດ </a:t>
            </a:r>
            <a:r>
              <a:rPr lang="en-US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BMW iX Flow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ທັນສະໃໝ່ຮັບປະກັນຄວາມປອດໄພປ່ຽນສີໄດ້3ສີ ດຳ, ເທົາ, ຂາວຈາກການກົດປຸ່ມ.</a:t>
            </a:r>
            <a:endParaRPr lang="de-DE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77203D-3153-48DC-8594-E6178C5E299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144747" y="377182"/>
            <a:ext cx="4352854" cy="3264641"/>
          </a:xfrm>
          <a:prstGeom prst="ellipse">
            <a:avLst/>
          </a:prstGeom>
          <a:ln w="22225">
            <a:noFill/>
          </a:ln>
        </p:spPr>
      </p:pic>
      <p:sp>
        <p:nvSpPr>
          <p:cNvPr id="9" name="!!Oval 8">
            <a:extLst>
              <a:ext uri="{FF2B5EF4-FFF2-40B4-BE49-F238E27FC236}">
                <a16:creationId xmlns:a16="http://schemas.microsoft.com/office/drawing/2014/main" id="{67191FB7-1694-4872-81F9-FE7754259935}"/>
              </a:ext>
            </a:extLst>
          </p:cNvPr>
          <p:cNvSpPr/>
          <p:nvPr/>
        </p:nvSpPr>
        <p:spPr>
          <a:xfrm>
            <a:off x="595215" y="5809130"/>
            <a:ext cx="228600" cy="228600"/>
          </a:xfrm>
          <a:prstGeom prst="ellipse">
            <a:avLst/>
          </a:prstGeom>
          <a:solidFill>
            <a:srgbClr val="0A5F74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8" name="!!Oval 17">
            <a:extLst>
              <a:ext uri="{FF2B5EF4-FFF2-40B4-BE49-F238E27FC236}">
                <a16:creationId xmlns:a16="http://schemas.microsoft.com/office/drawing/2014/main" id="{3ADE76D0-3EF0-4443-9FE4-F69DF5A6352C}"/>
              </a:ext>
            </a:extLst>
          </p:cNvPr>
          <p:cNvSpPr/>
          <p:nvPr/>
        </p:nvSpPr>
        <p:spPr>
          <a:xfrm>
            <a:off x="946342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9" name="!!Oval 18">
            <a:extLst>
              <a:ext uri="{FF2B5EF4-FFF2-40B4-BE49-F238E27FC236}">
                <a16:creationId xmlns:a16="http://schemas.microsoft.com/office/drawing/2014/main" id="{80E8ABFB-5DA4-4C32-AD2D-EF2F8AC7D995}"/>
              </a:ext>
            </a:extLst>
          </p:cNvPr>
          <p:cNvSpPr/>
          <p:nvPr/>
        </p:nvSpPr>
        <p:spPr>
          <a:xfrm>
            <a:off x="1297469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185DD9D-8871-414C-A4F6-F52E6DE69C3A}"/>
              </a:ext>
            </a:extLst>
          </p:cNvPr>
          <p:cNvSpPr/>
          <p:nvPr/>
        </p:nvSpPr>
        <p:spPr>
          <a:xfrm>
            <a:off x="1648596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3C524F8-51A9-4142-B10B-2FCD35209B09}"/>
              </a:ext>
            </a:extLst>
          </p:cNvPr>
          <p:cNvSpPr/>
          <p:nvPr/>
        </p:nvSpPr>
        <p:spPr>
          <a:xfrm>
            <a:off x="1999722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71C102C-BCBE-4345-8440-849CA7EAA95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8895"/>
          <a:stretch/>
        </p:blipFill>
        <p:spPr>
          <a:xfrm>
            <a:off x="6934286" y="4341556"/>
            <a:ext cx="2032164" cy="1635034"/>
          </a:xfrm>
          <a:prstGeom prst="ellipse">
            <a:avLst/>
          </a:prstGeom>
          <a:ln>
            <a:solidFill>
              <a:schemeClr val="bg2"/>
            </a:solidFill>
          </a:ln>
        </p:spPr>
      </p:pic>
      <p:sp>
        <p:nvSpPr>
          <p:cNvPr id="16" name="Footnote">
            <a:extLst>
              <a:ext uri="{FF2B5EF4-FFF2-40B4-BE49-F238E27FC236}">
                <a16:creationId xmlns:a16="http://schemas.microsoft.com/office/drawing/2014/main" id="{06950DDC-2EEE-4C41-BF18-6FABE1678492}"/>
              </a:ext>
            </a:extLst>
          </p:cNvPr>
          <p:cNvSpPr/>
          <p:nvPr/>
        </p:nvSpPr>
        <p:spPr>
          <a:xfrm>
            <a:off x="595214" y="6392226"/>
            <a:ext cx="4259459" cy="123111"/>
          </a:xfrm>
          <a:prstGeom prst="rect">
            <a:avLst/>
          </a:prstGeom>
        </p:spPr>
        <p:txBody>
          <a:bodyPr vert="horz" lIns="0" tIns="0" rIns="0" bIns="0" numCol="1" rtlCol="0" anchor="b" anchorCtr="0">
            <a:spAutoFit/>
          </a:bodyPr>
          <a:lstStyle/>
          <a:p>
            <a:r>
              <a:rPr lang="en-US" sz="800" kern="0" dirty="0"/>
              <a:t>Source: pexels.com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FEE6FD-AFC2-4F6B-A529-7DE1A6724299}"/>
              </a:ext>
            </a:extLst>
          </p:cNvPr>
          <p:cNvSpPr txBox="1"/>
          <p:nvPr/>
        </p:nvSpPr>
        <p:spPr>
          <a:xfrm>
            <a:off x="544687" y="990873"/>
            <a:ext cx="5214569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en-US" altLang="de-DE" sz="28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1</a:t>
            </a:r>
            <a:r>
              <a:rPr lang="lo-LA" altLang="de-DE" sz="28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.ສິ່ງແວດລ້ອມພາຍນນອກທຸລະກິດ</a:t>
            </a:r>
            <a:endParaRPr lang="de-DE" altLang="de-DE" sz="2800" spc="3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59A42B-B48B-49FD-9D45-1D0F23922C7F}"/>
              </a:ext>
            </a:extLst>
          </p:cNvPr>
          <p:cNvSpPr/>
          <p:nvPr/>
        </p:nvSpPr>
        <p:spPr>
          <a:xfrm>
            <a:off x="591406" y="3884419"/>
            <a:ext cx="19527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o-LA" altLang="de-DE" sz="24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2)ເສດຖະກິດ</a:t>
            </a:r>
            <a:endParaRPr lang="de-DE" altLang="de-DE" sz="2400" spc="3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2821D8-A159-4CCE-A101-3F7C5BB3FDBB}"/>
              </a:ext>
            </a:extLst>
          </p:cNvPr>
          <p:cNvSpPr/>
          <p:nvPr/>
        </p:nvSpPr>
        <p:spPr>
          <a:xfrm>
            <a:off x="544687" y="4469748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thaiDist"/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ມີຜົນຢ່າງສູງຈາກສາເຫດເສດຖະກິດຕົກຕ່ຳບໍລິສັດຂາດທຶນ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202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ລ້ານໂດຣາ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ແຕ່ໜ້ອຍກວ່າທີ່ນັກວິເຄາະໄດ້ຄາດການໄວ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້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268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ລ້ານໂດຣາ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ເຊິ່ງ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BMW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ໄດ້ແກ້ໄຂໂດຍການຫຼຸດການຜະລິດລົດ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78000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ຄັນ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,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ຫຼຸດເວລາເຮັດວຽກພະນັກງານ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26000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ຄົນ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0B87F2-EDB1-4E72-9EC9-758909EA0D59}"/>
              </a:ext>
            </a:extLst>
          </p:cNvPr>
          <p:cNvSpPr/>
          <p:nvPr/>
        </p:nvSpPr>
        <p:spPr>
          <a:xfrm>
            <a:off x="148394" y="220878"/>
            <a:ext cx="74959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57250" indent="-857250">
              <a:buFont typeface="+mj-lt"/>
              <a:buAutoNum type="romanUcPeriod" startAt="5"/>
            </a:pPr>
            <a:r>
              <a:rPr lang="en-US" sz="36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ວິເຄາະສະພາບແວດລ້ອມ</a:t>
            </a:r>
            <a:r>
              <a:rPr lang="lo-LA" sz="36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ທາງການຕະຫຼາດ</a:t>
            </a:r>
            <a:endParaRPr lang="en-US" sz="36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4E64AE4-36C0-4D69-B100-BE516033699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8442936" y="2953734"/>
            <a:ext cx="3254841" cy="1992582"/>
          </a:xfrm>
          <a:prstGeom prst="ellipse">
            <a:avLst/>
          </a:prstGeom>
          <a:ln>
            <a:solidFill>
              <a:schemeClr val="bg2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83539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EC77203D-3153-48DC-8594-E6178C5E299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9461"/>
          <a:stretch/>
        </p:blipFill>
        <p:spPr>
          <a:xfrm>
            <a:off x="1283412" y="3636909"/>
            <a:ext cx="3917788" cy="2797492"/>
          </a:xfrm>
          <a:prstGeom prst="ellipse">
            <a:avLst/>
          </a:prstGeom>
          <a:ln w="22225">
            <a:noFill/>
          </a:ln>
        </p:spPr>
      </p:pic>
      <p:sp>
        <p:nvSpPr>
          <p:cNvPr id="9" name="!!Oval 8">
            <a:extLst>
              <a:ext uri="{FF2B5EF4-FFF2-40B4-BE49-F238E27FC236}">
                <a16:creationId xmlns:a16="http://schemas.microsoft.com/office/drawing/2014/main" id="{67191FB7-1694-4872-81F9-FE7754259935}"/>
              </a:ext>
            </a:extLst>
          </p:cNvPr>
          <p:cNvSpPr/>
          <p:nvPr/>
        </p:nvSpPr>
        <p:spPr>
          <a:xfrm>
            <a:off x="5421215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8" name="!!Oval 17">
            <a:extLst>
              <a:ext uri="{FF2B5EF4-FFF2-40B4-BE49-F238E27FC236}">
                <a16:creationId xmlns:a16="http://schemas.microsoft.com/office/drawing/2014/main" id="{3ADE76D0-3EF0-4443-9FE4-F69DF5A6352C}"/>
              </a:ext>
            </a:extLst>
          </p:cNvPr>
          <p:cNvSpPr/>
          <p:nvPr/>
        </p:nvSpPr>
        <p:spPr>
          <a:xfrm>
            <a:off x="5772342" y="5809130"/>
            <a:ext cx="228600" cy="2286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9" name="!!Oval 18">
            <a:extLst>
              <a:ext uri="{FF2B5EF4-FFF2-40B4-BE49-F238E27FC236}">
                <a16:creationId xmlns:a16="http://schemas.microsoft.com/office/drawing/2014/main" id="{80E8ABFB-5DA4-4C32-AD2D-EF2F8AC7D995}"/>
              </a:ext>
            </a:extLst>
          </p:cNvPr>
          <p:cNvSpPr/>
          <p:nvPr/>
        </p:nvSpPr>
        <p:spPr>
          <a:xfrm>
            <a:off x="6123469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185DD9D-8871-414C-A4F6-F52E6DE69C3A}"/>
              </a:ext>
            </a:extLst>
          </p:cNvPr>
          <p:cNvSpPr/>
          <p:nvPr/>
        </p:nvSpPr>
        <p:spPr>
          <a:xfrm>
            <a:off x="6474596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3C524F8-51A9-4142-B10B-2FCD35209B09}"/>
              </a:ext>
            </a:extLst>
          </p:cNvPr>
          <p:cNvSpPr/>
          <p:nvPr/>
        </p:nvSpPr>
        <p:spPr>
          <a:xfrm>
            <a:off x="6825722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4C31449-A6DD-47DD-912E-64882D9E16C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296562" y="534544"/>
            <a:ext cx="3804546" cy="2894456"/>
          </a:xfrm>
          <a:prstGeom prst="ellipse">
            <a:avLst/>
          </a:prstGeom>
          <a:ln>
            <a:solidFill>
              <a:schemeClr val="bg2"/>
            </a:solidFill>
          </a:ln>
        </p:spPr>
      </p:pic>
      <p:sp>
        <p:nvSpPr>
          <p:cNvPr id="16" name="Footnote">
            <a:extLst>
              <a:ext uri="{FF2B5EF4-FFF2-40B4-BE49-F238E27FC236}">
                <a16:creationId xmlns:a16="http://schemas.microsoft.com/office/drawing/2014/main" id="{5C58B569-9D4A-4F4D-B6F6-728FC502B3CB}"/>
              </a:ext>
            </a:extLst>
          </p:cNvPr>
          <p:cNvSpPr/>
          <p:nvPr/>
        </p:nvSpPr>
        <p:spPr>
          <a:xfrm>
            <a:off x="5421214" y="6392226"/>
            <a:ext cx="4259459" cy="123111"/>
          </a:xfrm>
          <a:prstGeom prst="rect">
            <a:avLst/>
          </a:prstGeom>
        </p:spPr>
        <p:txBody>
          <a:bodyPr vert="horz" lIns="0" tIns="0" rIns="0" bIns="0" numCol="1" rtlCol="0" anchor="b" anchorCtr="0">
            <a:spAutoFit/>
          </a:bodyPr>
          <a:lstStyle/>
          <a:p>
            <a:r>
              <a:rPr lang="en-US" sz="800" kern="0" dirty="0"/>
              <a:t>Source: pexels.com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DE689A-8141-44CF-BEA3-E8EAE8161AC6}"/>
              </a:ext>
            </a:extLst>
          </p:cNvPr>
          <p:cNvSpPr txBox="1"/>
          <p:nvPr/>
        </p:nvSpPr>
        <p:spPr>
          <a:xfrm>
            <a:off x="5513836" y="743469"/>
            <a:ext cx="3080972" cy="369332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lo-LA" altLang="de-DE" sz="24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3)ຮູບແບບການແຂ່ງຂັນ</a:t>
            </a:r>
            <a:endParaRPr lang="de-DE" altLang="de-DE" sz="2400" spc="3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CCFD14-9E35-4DA9-9D26-1451B02936C6}"/>
              </a:ext>
            </a:extLst>
          </p:cNvPr>
          <p:cNvSpPr txBox="1"/>
          <p:nvPr/>
        </p:nvSpPr>
        <p:spPr>
          <a:xfrm>
            <a:off x="5544392" y="1354418"/>
            <a:ext cx="5987487" cy="1231106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thaiDist"/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 ເຖິງວ່າຈະມີຄູ່ແຂ່ງຫຼາຍແຕ່ບໍລິສັດ </a:t>
            </a:r>
            <a:r>
              <a:rPr lang="en-US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BMW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ກໍຍັງຢູ່ອັນດັບ 1 ໃນຕະຫຼາດລົດຫຼູ ໃຊ້ກົນລະຍຸດໂດຍເລີ່ມຈາກສ້າງຄຸນນະພາບລົດໃຫ້ສົມກັບລາຄາ, ອອກແບບໃຫ້ເໝາະສົມກັບກຸ່ມເປົ້າໝາຍ ມີການສື່ສານກັບລູກຄ້າແບບທັນສະໄໝ, ມີບໍລິການການເງິນຕອບໂຈດລູກຄ້າ.</a:t>
            </a:r>
            <a:endParaRPr lang="de-DE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B58D71-D7D3-4268-859D-27651AB8A90E}"/>
              </a:ext>
            </a:extLst>
          </p:cNvPr>
          <p:cNvSpPr/>
          <p:nvPr/>
        </p:nvSpPr>
        <p:spPr>
          <a:xfrm>
            <a:off x="5441540" y="2944434"/>
            <a:ext cx="32255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4</a:t>
            </a:r>
            <a:r>
              <a:rPr lang="lo-LA" sz="24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)</a:t>
            </a:r>
            <a:r>
              <a:rPr lang="en-US" sz="24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ສັງຄົມ</a:t>
            </a:r>
            <a:r>
              <a:rPr lang="en-US" sz="24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ແລະ </a:t>
            </a:r>
            <a:r>
              <a:rPr lang="en-US" sz="24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ວັດທະນະທຳ</a:t>
            </a:r>
            <a:endParaRPr lang="en-US" sz="24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316E14-C47D-4C5D-ACCC-6C528C9FC6E6}"/>
              </a:ext>
            </a:extLst>
          </p:cNvPr>
          <p:cNvSpPr/>
          <p:nvPr/>
        </p:nvSpPr>
        <p:spPr>
          <a:xfrm>
            <a:off x="5343753" y="3549404"/>
            <a:ext cx="59874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ກິດຈະກຳການຕະຫຼາດທາງບໍລິສັດແຕ່ລະປະເທດແຕກຕ່າງກັນ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ເຊິ່ງເຮົາກໍຈະປັບປ່ຽນກິດຈະກຳ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,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ການບໍລິການ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,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ຮູບແບບການຂາຍໄປຕາມຄວາມມັກແລະແທດເໝາະກັບຖານລູກຄ້າແຕ່ລະປະເທດ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8606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BD71590B-2C43-48AA-A658-23ED991032C7}"/>
              </a:ext>
            </a:extLst>
          </p:cNvPr>
          <p:cNvSpPr/>
          <p:nvPr/>
        </p:nvSpPr>
        <p:spPr>
          <a:xfrm>
            <a:off x="-27636" y="0"/>
            <a:ext cx="5298855" cy="6858000"/>
          </a:xfrm>
          <a:prstGeom prst="rect">
            <a:avLst/>
          </a:prstGeom>
          <a:solidFill>
            <a:srgbClr val="0A5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dirty="0"/>
          </a:p>
        </p:txBody>
      </p:sp>
      <p:sp>
        <p:nvSpPr>
          <p:cNvPr id="9" name="!!Oval 8">
            <a:extLst>
              <a:ext uri="{FF2B5EF4-FFF2-40B4-BE49-F238E27FC236}">
                <a16:creationId xmlns:a16="http://schemas.microsoft.com/office/drawing/2014/main" id="{67191FB7-1694-4872-81F9-FE7754259935}"/>
              </a:ext>
            </a:extLst>
          </p:cNvPr>
          <p:cNvSpPr/>
          <p:nvPr/>
        </p:nvSpPr>
        <p:spPr>
          <a:xfrm>
            <a:off x="5395815" y="61774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8" name="!!Oval 17">
            <a:extLst>
              <a:ext uri="{FF2B5EF4-FFF2-40B4-BE49-F238E27FC236}">
                <a16:creationId xmlns:a16="http://schemas.microsoft.com/office/drawing/2014/main" id="{3ADE76D0-3EF0-4443-9FE4-F69DF5A6352C}"/>
              </a:ext>
            </a:extLst>
          </p:cNvPr>
          <p:cNvSpPr/>
          <p:nvPr/>
        </p:nvSpPr>
        <p:spPr>
          <a:xfrm>
            <a:off x="5746942" y="61774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9" name="!!Oval 18">
            <a:extLst>
              <a:ext uri="{FF2B5EF4-FFF2-40B4-BE49-F238E27FC236}">
                <a16:creationId xmlns:a16="http://schemas.microsoft.com/office/drawing/2014/main" id="{80E8ABFB-5DA4-4C32-AD2D-EF2F8AC7D995}"/>
              </a:ext>
            </a:extLst>
          </p:cNvPr>
          <p:cNvSpPr/>
          <p:nvPr/>
        </p:nvSpPr>
        <p:spPr>
          <a:xfrm>
            <a:off x="6096000" y="6191169"/>
            <a:ext cx="228600" cy="228600"/>
          </a:xfrm>
          <a:prstGeom prst="ellipse">
            <a:avLst/>
          </a:prstGeom>
          <a:solidFill>
            <a:srgbClr val="079B84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185DD9D-8871-414C-A4F6-F52E6DE69C3A}"/>
              </a:ext>
            </a:extLst>
          </p:cNvPr>
          <p:cNvSpPr/>
          <p:nvPr/>
        </p:nvSpPr>
        <p:spPr>
          <a:xfrm>
            <a:off x="6449196" y="61774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3C524F8-51A9-4142-B10B-2FCD35209B09}"/>
              </a:ext>
            </a:extLst>
          </p:cNvPr>
          <p:cNvSpPr/>
          <p:nvPr/>
        </p:nvSpPr>
        <p:spPr>
          <a:xfrm>
            <a:off x="6800322" y="61774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184087C-95F7-481E-AB38-E0F9F79989F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912787" y="142578"/>
            <a:ext cx="2959538" cy="2387133"/>
          </a:xfrm>
          <a:prstGeom prst="ellipse">
            <a:avLst/>
          </a:prstGeom>
          <a:ln>
            <a:solidFill>
              <a:schemeClr val="bg2"/>
            </a:solidFill>
          </a:ln>
        </p:spPr>
      </p:pic>
      <p:sp>
        <p:nvSpPr>
          <p:cNvPr id="16" name="Footnote">
            <a:extLst>
              <a:ext uri="{FF2B5EF4-FFF2-40B4-BE49-F238E27FC236}">
                <a16:creationId xmlns:a16="http://schemas.microsoft.com/office/drawing/2014/main" id="{A6C80493-CC48-49B0-810A-422E497551EF}"/>
              </a:ext>
            </a:extLst>
          </p:cNvPr>
          <p:cNvSpPr/>
          <p:nvPr/>
        </p:nvSpPr>
        <p:spPr>
          <a:xfrm>
            <a:off x="5421215" y="6503461"/>
            <a:ext cx="4259459" cy="123111"/>
          </a:xfrm>
          <a:prstGeom prst="rect">
            <a:avLst/>
          </a:prstGeom>
        </p:spPr>
        <p:txBody>
          <a:bodyPr vert="horz" lIns="0" tIns="0" rIns="0" bIns="0" numCol="1" rtlCol="0" anchor="b" anchorCtr="0">
            <a:spAutoFit/>
          </a:bodyPr>
          <a:lstStyle/>
          <a:p>
            <a:r>
              <a:rPr lang="en-US" sz="800" kern="0" dirty="0"/>
              <a:t>Source: pexels.com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189943-D6D4-4194-968A-9E17EAA2EEEA}"/>
              </a:ext>
            </a:extLst>
          </p:cNvPr>
          <p:cNvSpPr txBox="1"/>
          <p:nvPr/>
        </p:nvSpPr>
        <p:spPr>
          <a:xfrm>
            <a:off x="5500974" y="635604"/>
            <a:ext cx="3709349" cy="369332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pPr algn="thaiDist"/>
            <a:r>
              <a:rPr lang="lo-LA" altLang="de-DE" sz="24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5)ການເມືອງ ແລະ ກົດໝາຍ</a:t>
            </a:r>
            <a:endParaRPr lang="de-DE" altLang="de-DE" sz="2400" spc="3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F34E3B-2A15-4BDE-8572-D12ACF1EEDB8}"/>
              </a:ext>
            </a:extLst>
          </p:cNvPr>
          <p:cNvSpPr txBox="1"/>
          <p:nvPr/>
        </p:nvSpPr>
        <p:spPr>
          <a:xfrm>
            <a:off x="5500974" y="1207927"/>
            <a:ext cx="6206490" cy="923330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thaiDist"/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  ມີໃບທະບຽນຂໍອະນຸມັດດໍາເນີນທຸລະກິດ, ມີການເສຍພາສີອາກອນການນຳ ເຂົ້າ-ສົ່ງອອກ ຂອງສິນຄ້າໃນແຕ່ລະເດືອນ, ຮັບຜິດຊອບຕໍ່ພະນັກງານ-ລູກຈ້າງ ໂດຍການຈ່າຍເງິນເດືອນ ແລະ ເຄົາລົບສິດພື້ນຖານ.</a:t>
            </a:r>
            <a:endParaRPr lang="de-DE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C395E4-8D81-4100-BF4E-D3799ED77DCC}"/>
              </a:ext>
            </a:extLst>
          </p:cNvPr>
          <p:cNvSpPr/>
          <p:nvPr/>
        </p:nvSpPr>
        <p:spPr>
          <a:xfrm>
            <a:off x="5424630" y="2160872"/>
            <a:ext cx="1830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6</a:t>
            </a:r>
            <a:r>
              <a:rPr lang="lo-LA" sz="24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)</a:t>
            </a:r>
            <a:r>
              <a:rPr lang="en-US" sz="24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4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ເຕັກໂນໂລຢີ</a:t>
            </a:r>
            <a:endParaRPr lang="en-US" sz="24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860289-1265-4A9E-86FF-7CB3C4549256}"/>
              </a:ext>
            </a:extLst>
          </p:cNvPr>
          <p:cNvSpPr/>
          <p:nvPr/>
        </p:nvSpPr>
        <p:spPr>
          <a:xfrm>
            <a:off x="5500974" y="2676113"/>
            <a:ext cx="620649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lo-LA" dirty="0"/>
              <a:t>  </a:t>
            </a:r>
            <a:r>
              <a:rPr lang="en-US" dirty="0"/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ສ້າງປະສິດທິພາບສູງສຸດທີ່ອັດຕາການສິ້ນເປືອງພະລັງງານໜ້ອຍທີ່ສຸດ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ຈຶ່ງນຳເອົາເທັກໂນໂລຢີໃໝ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່ໆ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ເປັນຈຳນວນຫຼາຍເຂົ້າມາໃຊ້ກັບຕົວຖັງລົດຄື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ລະບົບຂັບເຄື່ອນ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ໄປຈົນເຖິງລະບົບຊ່ວຍເຫຼືອຜູ້ຂັບຂີ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່,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ມີນຳໜັກເບົາ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ແລະ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ບໍ່ເປືອງນ້ຳມັນ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9A5B72-33F7-4930-A55C-7E0BCFF6E192}"/>
              </a:ext>
            </a:extLst>
          </p:cNvPr>
          <p:cNvSpPr/>
          <p:nvPr/>
        </p:nvSpPr>
        <p:spPr>
          <a:xfrm>
            <a:off x="5504940" y="3999386"/>
            <a:ext cx="35012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7. </a:t>
            </a:r>
            <a:r>
              <a:rPr lang="en-US" sz="24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ສິ່ງແວດລ້ອມທາງທຳມະຊາດ</a:t>
            </a:r>
            <a:endParaRPr lang="en-US" sz="24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5B95E9-36C0-4BB7-9C33-EF756B6B134B}"/>
              </a:ext>
            </a:extLst>
          </p:cNvPr>
          <p:cNvSpPr/>
          <p:nvPr/>
        </p:nvSpPr>
        <p:spPr>
          <a:xfrm>
            <a:off x="5496288" y="4447887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algn="thaiDist"/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 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ແບັດເຕີຣີສຳລັບລົດໄຟຟ້າ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100%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Neue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Klasse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ຫຼຸດຕົ້ນທຶນ50%,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ຫຼຸດການປ່ອຍ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CO2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 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60%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ຈາກແບບເກົ່າ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;</a:t>
            </a: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Vegen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Leather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ໜັງວີແກນ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ເຮັດຈາກເສັ້ນໃຍພືດຈາກຕົ້ນກະບອງເພັດຫຸ້ມພວງມາໄລຣີໄຊເຄິລໄດ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້ 100%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ຊ່ວຍດູດ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CO2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ບໍ່ໄດ້ຜ່ານການຟອກ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ບໍ່ເກີດນ້ຳເສຍໃນການບຳບັດ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</a:t>
            </a:r>
            <a:r>
              <a:rPr lang="en-US" sz="2000" dirty="0" err="1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ຫຼຸດການປ່ອຍ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CO2 85%.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2DF9587-B1BA-414D-B3B6-0EDBB5A2487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290540" y="2336800"/>
            <a:ext cx="2959538" cy="2160654"/>
          </a:xfrm>
          <a:prstGeom prst="ellipse">
            <a:avLst/>
          </a:prstGeom>
          <a:ln>
            <a:solidFill>
              <a:schemeClr val="bg2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C20FE0F-891B-4858-82FE-BA8DA93B798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2009865" y="4304543"/>
            <a:ext cx="2886712" cy="2387133"/>
          </a:xfrm>
          <a:prstGeom prst="ellipse">
            <a:avLst/>
          </a:prstGeom>
          <a:ln>
            <a:solidFill>
              <a:schemeClr val="bg2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8390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BD71590B-2C43-48AA-A658-23ED991032C7}"/>
              </a:ext>
            </a:extLst>
          </p:cNvPr>
          <p:cNvSpPr/>
          <p:nvPr/>
        </p:nvSpPr>
        <p:spPr>
          <a:xfrm>
            <a:off x="7561942" y="-71120"/>
            <a:ext cx="4630057" cy="6858000"/>
          </a:xfrm>
          <a:prstGeom prst="rect">
            <a:avLst/>
          </a:prstGeom>
          <a:solidFill>
            <a:srgbClr val="0A5F74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C22D2-90FE-454B-B032-E42C3279131E}"/>
              </a:ext>
            </a:extLst>
          </p:cNvPr>
          <p:cNvSpPr txBox="1"/>
          <p:nvPr/>
        </p:nvSpPr>
        <p:spPr>
          <a:xfrm>
            <a:off x="627102" y="1472569"/>
            <a:ext cx="1917192" cy="369332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lo-LA" altLang="de-DE" sz="24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1) ການຜະລິດ</a:t>
            </a:r>
            <a:endParaRPr lang="de-DE" altLang="de-DE" sz="2400" spc="3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A73559-491A-4614-A844-496762024E0B}"/>
              </a:ext>
            </a:extLst>
          </p:cNvPr>
          <p:cNvSpPr txBox="1"/>
          <p:nvPr/>
        </p:nvSpPr>
        <p:spPr>
          <a:xfrm>
            <a:off x="780333" y="2052368"/>
            <a:ext cx="6172200" cy="1231106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thaiDist"/>
            <a:r>
              <a:rPr lang="de-DE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  BMW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ໄດ້ຜະລິດລົດຍົນຢູ່ຫລາຍປະເທດເຊັ່ນ: ເຢຍລະມັນ,ອອສເຕຍ,ສະຫະລັດອາເມຣິກາ,ເມັກຊິໂກ,ອາຟຣິກາໃຕ້,ອິນເດຍ,ຈີນ,ເບຣຊິນ.     </a:t>
            </a:r>
            <a:endParaRPr lang="en-US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algn="thaiDist"/>
            <a:r>
              <a:rPr lang="en-US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  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ໃນປີ 2011 ລົດ </a:t>
            </a:r>
            <a:r>
              <a:rPr lang="de-DE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BMW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ປະມານ56% ໃຊ້ນ້ຳມັນແອັດຊັງໃນການຂັບເຄື່ອນ ແລະ 44% ໃຊ້ນ້ຳມັນກາຊວນໃນການຂັບເຄື່ອນ.</a:t>
            </a:r>
            <a:endParaRPr lang="de-DE" altLang="de-DE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77203D-3153-48DC-8594-E6178C5E299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036041" y="441308"/>
            <a:ext cx="4441372" cy="3044110"/>
          </a:xfrm>
          <a:prstGeom prst="ellipse">
            <a:avLst/>
          </a:prstGeom>
          <a:ln w="22225">
            <a:solidFill>
              <a:schemeClr val="bg2"/>
            </a:solidFill>
          </a:ln>
        </p:spPr>
      </p:pic>
      <p:sp>
        <p:nvSpPr>
          <p:cNvPr id="9" name="!!Oval 8">
            <a:extLst>
              <a:ext uri="{FF2B5EF4-FFF2-40B4-BE49-F238E27FC236}">
                <a16:creationId xmlns:a16="http://schemas.microsoft.com/office/drawing/2014/main" id="{67191FB7-1694-4872-81F9-FE7754259935}"/>
              </a:ext>
            </a:extLst>
          </p:cNvPr>
          <p:cNvSpPr/>
          <p:nvPr/>
        </p:nvSpPr>
        <p:spPr>
          <a:xfrm>
            <a:off x="595215" y="5809130"/>
            <a:ext cx="228600" cy="228600"/>
          </a:xfrm>
          <a:prstGeom prst="ellipse">
            <a:avLst/>
          </a:prstGeom>
          <a:solidFill>
            <a:srgbClr val="0A5F74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8" name="!!Oval 17">
            <a:extLst>
              <a:ext uri="{FF2B5EF4-FFF2-40B4-BE49-F238E27FC236}">
                <a16:creationId xmlns:a16="http://schemas.microsoft.com/office/drawing/2014/main" id="{3ADE76D0-3EF0-4443-9FE4-F69DF5A6352C}"/>
              </a:ext>
            </a:extLst>
          </p:cNvPr>
          <p:cNvSpPr/>
          <p:nvPr/>
        </p:nvSpPr>
        <p:spPr>
          <a:xfrm>
            <a:off x="946342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19" name="!!Oval 18">
            <a:extLst>
              <a:ext uri="{FF2B5EF4-FFF2-40B4-BE49-F238E27FC236}">
                <a16:creationId xmlns:a16="http://schemas.microsoft.com/office/drawing/2014/main" id="{80E8ABFB-5DA4-4C32-AD2D-EF2F8AC7D995}"/>
              </a:ext>
            </a:extLst>
          </p:cNvPr>
          <p:cNvSpPr/>
          <p:nvPr/>
        </p:nvSpPr>
        <p:spPr>
          <a:xfrm>
            <a:off x="1297469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185DD9D-8871-414C-A4F6-F52E6DE69C3A}"/>
              </a:ext>
            </a:extLst>
          </p:cNvPr>
          <p:cNvSpPr/>
          <p:nvPr/>
        </p:nvSpPr>
        <p:spPr>
          <a:xfrm>
            <a:off x="1648596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3C524F8-51A9-4142-B10B-2FCD35209B09}"/>
              </a:ext>
            </a:extLst>
          </p:cNvPr>
          <p:cNvSpPr/>
          <p:nvPr/>
        </p:nvSpPr>
        <p:spPr>
          <a:xfrm>
            <a:off x="1999722" y="5809130"/>
            <a:ext cx="228600" cy="228600"/>
          </a:xfrm>
          <a:prstGeom prst="ellipse">
            <a:avLst/>
          </a:prstGeom>
          <a:solidFill>
            <a:schemeClr val="bg2">
              <a:lumMod val="75000"/>
              <a:lumOff val="25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Ins="73152" bIns="73152" numCol="1" rtlCol="0" anchor="ctr"/>
          <a:lstStyle/>
          <a:p>
            <a:pPr algn="ctr"/>
            <a:endParaRPr lang="de-DE" altLang="de-DE" sz="1000" kern="0" dirty="0" err="1">
              <a:solidFill>
                <a:schemeClr val="tx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71C102C-BCBE-4345-8440-849CA7EAA95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859688" y="3687362"/>
            <a:ext cx="4476626" cy="3044110"/>
          </a:xfrm>
          <a:prstGeom prst="ellipse">
            <a:avLst/>
          </a:prstGeom>
          <a:ln>
            <a:solidFill>
              <a:schemeClr val="bg2"/>
            </a:solidFill>
          </a:ln>
        </p:spPr>
      </p:pic>
      <p:sp>
        <p:nvSpPr>
          <p:cNvPr id="16" name="Footnote">
            <a:extLst>
              <a:ext uri="{FF2B5EF4-FFF2-40B4-BE49-F238E27FC236}">
                <a16:creationId xmlns:a16="http://schemas.microsoft.com/office/drawing/2014/main" id="{06950DDC-2EEE-4C41-BF18-6FABE1678492}"/>
              </a:ext>
            </a:extLst>
          </p:cNvPr>
          <p:cNvSpPr/>
          <p:nvPr/>
        </p:nvSpPr>
        <p:spPr>
          <a:xfrm>
            <a:off x="595214" y="6392226"/>
            <a:ext cx="4259459" cy="123111"/>
          </a:xfrm>
          <a:prstGeom prst="rect">
            <a:avLst/>
          </a:prstGeom>
        </p:spPr>
        <p:txBody>
          <a:bodyPr vert="horz" lIns="0" tIns="0" rIns="0" bIns="0" numCol="1" rtlCol="0" anchor="b" anchorCtr="0">
            <a:spAutoFit/>
          </a:bodyPr>
          <a:lstStyle/>
          <a:p>
            <a:r>
              <a:rPr lang="en-US" sz="800" kern="0" dirty="0"/>
              <a:t>Source: pexels.com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FEE6FD-AFC2-4F6B-A529-7DE1A6724299}"/>
              </a:ext>
            </a:extLst>
          </p:cNvPr>
          <p:cNvSpPr txBox="1"/>
          <p:nvPr/>
        </p:nvSpPr>
        <p:spPr>
          <a:xfrm>
            <a:off x="591406" y="803252"/>
            <a:ext cx="4666342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lo-LA" altLang="de-DE" sz="28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2.ສິ່ງແວດລ້ອມພາຍໃນທຸລະກິດ</a:t>
            </a:r>
            <a:endParaRPr lang="de-DE" altLang="de-DE" sz="2800" spc="3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1B520B-18CC-468F-B074-D0263F8FE231}"/>
              </a:ext>
            </a:extLst>
          </p:cNvPr>
          <p:cNvSpPr/>
          <p:nvPr/>
        </p:nvSpPr>
        <p:spPr>
          <a:xfrm>
            <a:off x="627102" y="3373918"/>
            <a:ext cx="3326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o-LA" altLang="de-DE" sz="2400" spc="3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2) ການເງິນ ແລະ ບັນຊີ</a:t>
            </a:r>
            <a:endParaRPr lang="de-DE" altLang="de-DE" sz="2400" spc="3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ECA265-5F22-4182-A264-CCD4A1585A06}"/>
              </a:ext>
            </a:extLst>
          </p:cNvPr>
          <p:cNvSpPr/>
          <p:nvPr/>
        </p:nvSpPr>
        <p:spPr>
          <a:xfrm>
            <a:off x="780333" y="3847362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algn="thaiDist"/>
            <a:r>
              <a:rPr lang="en-US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 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ງົບປະມານໃນປິ2017 </a:t>
            </a:r>
            <a:r>
              <a:rPr lang="en-US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BMW </a:t>
            </a:r>
            <a:r>
              <a:rPr lang="lo-LA" altLang="de-DE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ມີລາຍໄດ້8.620 ຕື້ຢູໂຣ,ເຊິ່ງລາຍຮັບປະຈຳປີແມ່ນ 98.678 ຕື້ຢູໂຣ ອັດຕາການເພີ່ມຂຶ້ນ4.8% ທຽບກັບຮອງງົບປະມານທີ່ຜ່ານມາ , ເນື່ອງການບໍລິສັດມີລາຍຮັບມະຫາສານ ຈື່ງໄດ້ມີການຈັດລະບົບແລະບໍລິຫານເປັນຢ່າງດີເພື່ອບໍ່ໃຫ້ເກີດຄວາມຜິດພາດແລະເສຍຫາຍ.</a:t>
            </a:r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744793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LEVEL UP! POWERPOINT" val="nCGhHneJ"/>
  <p:tag name="ARTICULATE_SLIDE_THUMBNAIL_REFRESH" val="1"/>
  <p:tag name="ARTICULATE_SLIDE_COUNT" val="22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xWafMjsWiZAvtFQNKyrA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Level up! PowerPoint">
  <a:themeElements>
    <a:clrScheme name="Level up! PowerPoint">
      <a:dk1>
        <a:srgbClr val="353B48"/>
      </a:dk1>
      <a:lt1>
        <a:srgbClr val="F5F6FA"/>
      </a:lt1>
      <a:dk2>
        <a:srgbClr val="1A1D24"/>
      </a:dk2>
      <a:lt2>
        <a:srgbClr val="FFFFFF"/>
      </a:lt2>
      <a:accent1>
        <a:srgbClr val="00A8FF"/>
      </a:accent1>
      <a:accent2>
        <a:srgbClr val="FBC531"/>
      </a:accent2>
      <a:accent3>
        <a:srgbClr val="4CD137"/>
      </a:accent3>
      <a:accent4>
        <a:srgbClr val="E84118"/>
      </a:accent4>
      <a:accent5>
        <a:srgbClr val="7F8FA1"/>
      </a:accent5>
      <a:accent6>
        <a:srgbClr val="273C75"/>
      </a:accent6>
      <a:hlink>
        <a:srgbClr val="5B5B5B"/>
      </a:hlink>
      <a:folHlink>
        <a:srgbClr val="BFBFBF"/>
      </a:folHlink>
    </a:clrScheme>
    <a:fontScheme name="Level up! PowerPoint">
      <a:majorFont>
        <a:latin typeface="Segoe UI Black"/>
        <a:ea typeface=""/>
        <a:cs typeface=""/>
      </a:majorFont>
      <a:minorFont>
        <a:latin typeface="Segoe UI Semibold"/>
        <a:ea typeface=""/>
        <a:cs typeface=""/>
      </a:minorFont>
    </a:fontScheme>
    <a:fmtScheme name="Level up! PowerPoint">
      <a:fillStyleLst>
        <a:solidFill>
          <a:schemeClr val="phClr"/>
        </a:solidFill>
        <a:solidFill>
          <a:schemeClr val="phClr">
            <a:tint val="0"/>
          </a:schemeClr>
        </a:solidFill>
        <a:solidFill>
          <a:schemeClr val="phClr"/>
        </a:solidFill>
      </a:fillStyleLst>
      <a:lnStyleLst>
        <a:ln w="9525" cap="flat" cmpd="sng" algn="ctr">
          <a:solidFill>
            <a:schemeClr val="phClr">
              <a:satMod val="105000"/>
            </a:schemeClr>
          </a:solidFill>
          <a:prstDash val="solid"/>
        </a:ln>
        <a:ln w="9525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73152" tIns="73152" rIns="73152" bIns="73152" numCol="1" rtlCol="0" anchor="ctr"/>
      <a:lstStyle>
        <a:defPPr algn="ctr">
          <a:defRPr sz="1000" kern="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  <a:headEnd type="none" w="med" len="med"/>
          <a:tailEnd type="none" w="med" len="med"/>
        </a:ln>
      </a:spPr>
      <a:bodyPr numCol="1"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numCol="1" rtlCol="0">
        <a:spAutoFit/>
      </a:bodyPr>
      <a:lstStyle>
        <a:defPPr algn="l">
          <a:defRPr sz="1400" kern="0" dirty="0" smtClean="0"/>
        </a:defPPr>
      </a:lstStyle>
    </a:txDef>
  </a:objectDefaults>
  <a:extraClrSchemeLst/>
  <a:custClrLst/>
  <a:extLst>
    <a:ext uri="{05A4C25C-085E-4340-85A3-A5531E510DB2}">
      <thm15:themeFamily xmlns:thm15="http://schemas.microsoft.com/office/thememl/2012/main" name="YouTube Template.potx" id="{78599F88-281C-49F3-85D0-E1461EE50E6A}" vid="{6CF95794-CF56-4202-9084-2222FB314BAE}"/>
    </a:ext>
  </a:extLst>
</a:theme>
</file>

<file path=ppt/theme/theme3.xml><?xml version="1.0" encoding="utf-8"?>
<a:theme xmlns:a="http://schemas.openxmlformats.org/drawingml/2006/main" name="Level up! PowerPoint">
  <a:themeElements>
    <a:clrScheme name="Level up! PowerPoint">
      <a:dk1>
        <a:srgbClr val="353B48"/>
      </a:dk1>
      <a:lt1>
        <a:srgbClr val="F5F6FA"/>
      </a:lt1>
      <a:dk2>
        <a:srgbClr val="1A1D24"/>
      </a:dk2>
      <a:lt2>
        <a:srgbClr val="FFFFFF"/>
      </a:lt2>
      <a:accent1>
        <a:srgbClr val="00A8FF"/>
      </a:accent1>
      <a:accent2>
        <a:srgbClr val="FBC531"/>
      </a:accent2>
      <a:accent3>
        <a:srgbClr val="4CD137"/>
      </a:accent3>
      <a:accent4>
        <a:srgbClr val="E84118"/>
      </a:accent4>
      <a:accent5>
        <a:srgbClr val="7F8FA1"/>
      </a:accent5>
      <a:accent6>
        <a:srgbClr val="273C75"/>
      </a:accent6>
      <a:hlink>
        <a:srgbClr val="5B5B5B"/>
      </a:hlink>
      <a:folHlink>
        <a:srgbClr val="BFBFBF"/>
      </a:folHlink>
    </a:clrScheme>
    <a:fontScheme name="Level up! PowerPoint">
      <a:majorFont>
        <a:latin typeface="Segoe UI Black"/>
        <a:ea typeface=""/>
        <a:cs typeface=""/>
      </a:majorFont>
      <a:minorFont>
        <a:latin typeface="Segoe UI Semibold"/>
        <a:ea typeface=""/>
        <a:cs typeface=""/>
      </a:minorFont>
    </a:fontScheme>
    <a:fmtScheme name="Level up! PowerPoint">
      <a:fillStyleLst>
        <a:solidFill>
          <a:schemeClr val="phClr"/>
        </a:solidFill>
        <a:solidFill>
          <a:schemeClr val="phClr">
            <a:tint val="0"/>
          </a:schemeClr>
        </a:solidFill>
        <a:solidFill>
          <a:schemeClr val="phClr"/>
        </a:solidFill>
      </a:fillStyleLst>
      <a:lnStyleLst>
        <a:ln w="9525" cap="flat" cmpd="sng" algn="ctr">
          <a:solidFill>
            <a:schemeClr val="phClr">
              <a:satMod val="105000"/>
            </a:schemeClr>
          </a:solidFill>
          <a:prstDash val="solid"/>
        </a:ln>
        <a:ln w="9525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73152" tIns="73152" rIns="73152" bIns="73152" numCol="1" rtlCol="0" anchor="ctr"/>
      <a:lstStyle>
        <a:defPPr algn="ctr">
          <a:defRPr sz="1000" kern="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  <a:headEnd type="none" w="med" len="med"/>
          <a:tailEnd type="none" w="med" len="med"/>
        </a:ln>
      </a:spPr>
      <a:bodyPr numCol="1"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numCol="1" rtlCol="0">
        <a:spAutoFit/>
      </a:bodyPr>
      <a:lstStyle>
        <a:defPPr algn="l">
          <a:defRPr sz="1400" kern="0" dirty="0" smtClean="0"/>
        </a:defPPr>
      </a:lstStyle>
    </a:txDef>
  </a:objectDefaults>
  <a:extraClrSchemeLst/>
  <a:custClrLst/>
  <a:extLst>
    <a:ext uri="{05A4C25C-085E-4340-85A3-A5531E510DB2}">
      <thm15:themeFamily xmlns:thm15="http://schemas.microsoft.com/office/thememl/2012/main" name="YouTube Template.potx" id="{78599F88-281C-49F3-85D0-E1461EE50E6A}" vid="{6CF95794-CF56-4202-9084-2222FB314BA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6168</TotalTime>
  <Words>1923</Words>
  <Application>Microsoft Office PowerPoint</Application>
  <PresentationFormat>Widescreen</PresentationFormat>
  <Paragraphs>124</Paragraphs>
  <Slides>16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Corbel</vt:lpstr>
      <vt:lpstr>Phetsarath OT</vt:lpstr>
      <vt:lpstr>Segoe UI Black</vt:lpstr>
      <vt:lpstr>Segoe UI Semibold</vt:lpstr>
      <vt:lpstr>Times New Roman</vt:lpstr>
      <vt:lpstr>Wingdings</vt:lpstr>
      <vt:lpstr>Depth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Sandach, Martyna</dc:creator>
  <cp:keywords/>
  <cp:lastModifiedBy>Phoumee Aiy</cp:lastModifiedBy>
  <cp:revision>142</cp:revision>
  <dcterms:created xsi:type="dcterms:W3CDTF">2018-05-09T07:34:30Z</dcterms:created>
  <dcterms:modified xsi:type="dcterms:W3CDTF">2023-06-12T18:03:28Z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MSOLanguageID">
    <vt:lpwstr>msoLanguageIDEnglishUS</vt:lpwstr>
  </property>
  <property fmtid="{D5CDD505-2E9C-101B-9397-08002B2CF9AE}" pid="3" name="ArticulateGUID">
    <vt:lpwstr>BF279434-19CC-4F2C-940F-B1DCEF3AD2ED</vt:lpwstr>
  </property>
  <property fmtid="{D5CDD505-2E9C-101B-9397-08002B2CF9AE}" pid="4" name="ArticulatePath">
    <vt:lpwstr>Create carousel effect with Morph - Template</vt:lpwstr>
  </property>
</Properties>
</file>